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Raleway"/>
      <p:regular r:id="rId38"/>
      <p:bold r:id="rId39"/>
      <p:italic r:id="rId40"/>
      <p:boldItalic r:id="rId41"/>
    </p:embeddedFont>
    <p:embeddedFont>
      <p:font typeface="Raleway SemiBold"/>
      <p:regular r:id="rId42"/>
      <p:bold r:id="rId43"/>
      <p:italic r:id="rId44"/>
      <p:boldItalic r:id="rId45"/>
    </p:embeddedFont>
    <p:embeddedFont>
      <p:font typeface="Lato"/>
      <p:regular r:id="rId46"/>
      <p:bold r:id="rId47"/>
      <p:italic r:id="rId48"/>
      <p:boldItalic r:id="rId49"/>
    </p:embeddedFont>
    <p:embeddedFont>
      <p:font typeface="Raleway Medium"/>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italic.fntdata"/><Relationship Id="rId42" Type="http://schemas.openxmlformats.org/officeDocument/2006/relationships/font" Target="fonts/RalewaySemiBold-regular.fntdata"/><Relationship Id="rId41" Type="http://schemas.openxmlformats.org/officeDocument/2006/relationships/font" Target="fonts/Raleway-boldItalic.fntdata"/><Relationship Id="rId44" Type="http://schemas.openxmlformats.org/officeDocument/2006/relationships/font" Target="fonts/RalewaySemiBold-italic.fntdata"/><Relationship Id="rId43" Type="http://schemas.openxmlformats.org/officeDocument/2006/relationships/font" Target="fonts/RalewaySemiBold-bold.fntdata"/><Relationship Id="rId46" Type="http://schemas.openxmlformats.org/officeDocument/2006/relationships/font" Target="fonts/Lato-regular.fntdata"/><Relationship Id="rId45" Type="http://schemas.openxmlformats.org/officeDocument/2006/relationships/font" Target="fonts/RalewaySemiBol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italic.fntdata"/><Relationship Id="rId47" Type="http://schemas.openxmlformats.org/officeDocument/2006/relationships/font" Target="fonts/Lato-bold.fntdata"/><Relationship Id="rId49"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Raleway-bold.fntdata"/><Relationship Id="rId38" Type="http://schemas.openxmlformats.org/officeDocument/2006/relationships/font" Target="fonts/Raleway-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alewayMedium-bold.fntdata"/><Relationship Id="rId50" Type="http://schemas.openxmlformats.org/officeDocument/2006/relationships/font" Target="fonts/RalewayMedium-regular.fntdata"/><Relationship Id="rId53" Type="http://schemas.openxmlformats.org/officeDocument/2006/relationships/font" Target="fonts/RalewayMedium-boldItalic.fntdata"/><Relationship Id="rId52" Type="http://schemas.openxmlformats.org/officeDocument/2006/relationships/font" Target="fonts/RalewayMedium-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b656c757e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b656c757e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673d6b0b7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673d6b0b7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673d6b0b73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673d6b0b73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b656c757e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b656c757e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solidFill>
                  <a:srgbClr val="1F1F1F"/>
                </a:solidFill>
                <a:highlight>
                  <a:srgbClr val="FFFFFF"/>
                </a:highlight>
              </a:rPr>
              <a:t>An interesting preview question I saw was: Is Chain-of-Thought prompting strengthening shallow heuristics to give better results, or actually eliciting good math arithmetic reasoning abilities? </a:t>
            </a:r>
            <a:endParaRPr>
              <a:solidFill>
                <a:srgbClr val="1F1F1F"/>
              </a:solidFill>
              <a:highlight>
                <a:srgbClr val="FFFFFF"/>
              </a:highlight>
            </a:endParaRPr>
          </a:p>
          <a:p>
            <a:pPr indent="0" lvl="0" marL="0" rtl="0" algn="l">
              <a:spcBef>
                <a:spcPts val="0"/>
              </a:spcBef>
              <a:spcAft>
                <a:spcPts val="0"/>
              </a:spcAft>
              <a:buNone/>
            </a:pPr>
            <a:r>
              <a:t/>
            </a:r>
            <a:endParaRPr>
              <a:solidFill>
                <a:srgbClr val="1F1F1F"/>
              </a:solidFill>
              <a:highlight>
                <a:srgbClr val="FFFFFF"/>
              </a:highlight>
            </a:endParaRPr>
          </a:p>
          <a:p>
            <a:pPr indent="0" lvl="0" marL="0" rtl="0" algn="l">
              <a:spcBef>
                <a:spcPts val="0"/>
              </a:spcBef>
              <a:spcAft>
                <a:spcPts val="0"/>
              </a:spcAft>
              <a:buNone/>
            </a:pPr>
            <a:r>
              <a:rPr lang="zh-CN">
                <a:solidFill>
                  <a:srgbClr val="1F1F1F"/>
                </a:solidFill>
                <a:highlight>
                  <a:srgbClr val="FFFFFF"/>
                </a:highlight>
              </a:rPr>
              <a:t>So, in the </a:t>
            </a:r>
            <a:r>
              <a:rPr lang="zh-CN">
                <a:solidFill>
                  <a:srgbClr val="1F1F1F"/>
                </a:solidFill>
                <a:highlight>
                  <a:srgbClr val="FFFFFF"/>
                </a:highlight>
              </a:rPr>
              <a:t>paper</a:t>
            </a:r>
            <a:r>
              <a:rPr lang="zh-CN">
                <a:solidFill>
                  <a:srgbClr val="1F1F1F"/>
                </a:solidFill>
                <a:highlight>
                  <a:srgbClr val="FFFFFF"/>
                </a:highlight>
              </a:rPr>
              <a:t> that introduced the dataset SVAMP, they explicitly analyzed this problem: shallow heuristic simply </a:t>
            </a:r>
            <a:r>
              <a:rPr lang="zh-CN">
                <a:solidFill>
                  <a:srgbClr val="1F1F1F"/>
                </a:solidFill>
                <a:highlight>
                  <a:srgbClr val="FFFFFF"/>
                </a:highlight>
              </a:rPr>
              <a:t>means</a:t>
            </a:r>
            <a:r>
              <a:rPr lang="zh-CN">
                <a:solidFill>
                  <a:srgbClr val="1F1F1F"/>
                </a:solidFill>
                <a:highlight>
                  <a:srgbClr val="FFFFFF"/>
                </a:highlight>
              </a:rPr>
              <a:t> that the model is picking up the rules that link description of the problem and the solution; basically, it means that without even looking at the problem, the models pick up on some superficial patterns and solve the problem. </a:t>
            </a:r>
            <a:endParaRPr>
              <a:solidFill>
                <a:srgbClr val="1F1F1F"/>
              </a:solidFill>
              <a:highlight>
                <a:srgbClr val="FFFFFF"/>
              </a:highlight>
            </a:endParaRPr>
          </a:p>
          <a:p>
            <a:pPr indent="0" lvl="0" marL="0" rtl="0" algn="l">
              <a:spcBef>
                <a:spcPts val="0"/>
              </a:spcBef>
              <a:spcAft>
                <a:spcPts val="0"/>
              </a:spcAft>
              <a:buNone/>
            </a:pPr>
            <a:r>
              <a:t/>
            </a:r>
            <a:endParaRPr>
              <a:solidFill>
                <a:srgbClr val="1F1F1F"/>
              </a:solidFill>
              <a:highlight>
                <a:srgbClr val="FFFFFF"/>
              </a:highlight>
            </a:endParaRPr>
          </a:p>
          <a:p>
            <a:pPr indent="0" lvl="0" marL="0" rtl="0" algn="l">
              <a:spcBef>
                <a:spcPts val="0"/>
              </a:spcBef>
              <a:spcAft>
                <a:spcPts val="0"/>
              </a:spcAft>
              <a:buNone/>
            </a:pPr>
            <a:r>
              <a:rPr lang="zh-CN">
                <a:solidFill>
                  <a:srgbClr val="1F1F1F"/>
                </a:solidFill>
                <a:highlight>
                  <a:srgbClr val="FFFFFF"/>
                </a:highlight>
              </a:rPr>
              <a:t>However, I believe that the question how transformers reason (or even the question is transformers reasoning) is still an open problem, in this paper the authors did say that cot is designed to emulate the thought process of human, but it does not really say anything about how these neural networks reason. </a:t>
            </a:r>
            <a:endParaRPr>
              <a:solidFill>
                <a:srgbClr val="1F1F1F"/>
              </a:solidFill>
              <a:highlight>
                <a:srgbClr val="FFFFFF"/>
              </a:highlight>
            </a:endParaRPr>
          </a:p>
          <a:p>
            <a:pPr indent="0" lvl="0" marL="0" rtl="0" algn="l">
              <a:spcBef>
                <a:spcPts val="0"/>
              </a:spcBef>
              <a:spcAft>
                <a:spcPts val="0"/>
              </a:spcAft>
              <a:buNone/>
            </a:pPr>
            <a:r>
              <a:t/>
            </a:r>
            <a:endParaRPr>
              <a:solidFill>
                <a:srgbClr val="1F1F1F"/>
              </a:solidFill>
              <a:highlight>
                <a:srgbClr val="FFFFFF"/>
              </a:highlight>
            </a:endParaRPr>
          </a:p>
          <a:p>
            <a:pPr indent="0" lvl="0" marL="0" rtl="0" algn="l">
              <a:spcBef>
                <a:spcPts val="0"/>
              </a:spcBef>
              <a:spcAft>
                <a:spcPts val="0"/>
              </a:spcAft>
              <a:buNone/>
            </a:pPr>
            <a:r>
              <a:rPr lang="zh-CN">
                <a:solidFill>
                  <a:srgbClr val="1F1F1F"/>
                </a:solidFill>
                <a:highlight>
                  <a:srgbClr val="FFFFFF"/>
                </a:highlight>
              </a:rPr>
              <a:t>However, one thing we do need to note is that, in the paper that introduced SVAMP, so the paper that discusses this concern of using shallow heuristic instead of actually reasoning about math, the models they evaluated were very old, they were LSTM models and they are very different from these transformer language models. Additionally, GSM8K is a more challenging datasets and here the empirical results show that cot prompting has a lot of practical values even though it does not answer the deeper philosophical question of how these neural networks reason.</a:t>
            </a:r>
            <a:endParaRPr>
              <a:solidFill>
                <a:srgbClr val="1F1F1F"/>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b656c757e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b656c757e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b656c757e7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b656c757e7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000">
                <a:solidFill>
                  <a:schemeClr val="dk1"/>
                </a:solidFill>
              </a:rPr>
              <a:t>How does the scalability of models influence the ability to generalize in-domain or out-of-domain tasks in symbolic reasoning?</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zh-CN" sz="1000">
                <a:solidFill>
                  <a:schemeClr val="dk1"/>
                </a:solidFill>
              </a:rPr>
              <a:t>as we can observe from these plots, as language models get larger in scale, their symbolic reasoning abilities consistently increase when cot prompting is used. In fact, now, if you try these two tasks with chatgpt for example, without any prompt engineering, it can pretty much successfully solve them 100% of the time.</a:t>
            </a:r>
            <a:endParaRPr sz="100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b71b4b0c4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b71b4b0c4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000">
                <a:solidFill>
                  <a:schemeClr val="dk1"/>
                </a:solidFill>
              </a:rPr>
              <a:t>one preview question was </a:t>
            </a:r>
            <a:r>
              <a:rPr lang="zh-CN" sz="1000">
                <a:solidFill>
                  <a:schemeClr val="dk1"/>
                </a:solidFill>
              </a:rPr>
              <a:t>How does the scalability of models influence the ability to generalize in-domain or out-of-domain tasks in symbolic reasoning?</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zh-CN" sz="1000">
                <a:solidFill>
                  <a:schemeClr val="dk1"/>
                </a:solidFill>
              </a:rPr>
              <a:t>as we can observe from these plots, as language models get larger in scale, their symbolic reasoning abilities consistently increase when cot prompting is used. In fact, now, if you try these two tasks with chatgpt for example, without any prompt engineering, it can pretty much successfully solve them 100% of the time.</a:t>
            </a:r>
            <a:endParaRPr sz="10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b71b4b0c4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b71b4b0c4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000">
                <a:solidFill>
                  <a:schemeClr val="dk1"/>
                </a:solidFill>
              </a:rPr>
              <a:t>but on claude 2, the power of cot </a:t>
            </a:r>
            <a:r>
              <a:rPr lang="zh-CN" sz="1000">
                <a:solidFill>
                  <a:schemeClr val="dk1"/>
                </a:solidFill>
              </a:rPr>
              <a:t>prompting can still be observed</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zh-CN" sz="1000">
                <a:solidFill>
                  <a:schemeClr val="dk1"/>
                </a:solidFill>
              </a:rPr>
              <a:t>in fact, we can use zero-shot cot prompting to get the correct answer</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zh-CN" sz="1000">
                <a:solidFill>
                  <a:schemeClr val="dk1"/>
                </a:solidFill>
              </a:rPr>
              <a:t>this is not to say that calude 2 is not as smart as chatgpt, claude is one of the closest competitors to chatgpt but they are finetuned differenty which could be the reason why we observe this difference.</a:t>
            </a:r>
            <a:endParaRPr sz="100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673d6b0b7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673d6b0b7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getting back to the cot paper, they also conducted ablation study to answer if the same performance increase can be achieved via other formats of prompting</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a:t>equation: does not help much which suggest that a single equation is not enough to capture the semantics of the questions in GSM8K dataset</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a:t>variable compute: the model is prompted to output a sequence of dots equal to the number of characters in the </a:t>
            </a:r>
            <a:r>
              <a:rPr lang="zh-CN"/>
              <a:t>equation</a:t>
            </a:r>
            <a:r>
              <a:rPr lang="zh-CN"/>
              <a:t> needed to solve the problem; this performs about the same as baseline standard prompting so simply </a:t>
            </a:r>
            <a:r>
              <a:rPr lang="zh-CN"/>
              <a:t>outputting</a:t>
            </a:r>
            <a:r>
              <a:rPr lang="zh-CN"/>
              <a:t> longer answers is not the reason why cot works</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a:t>reasoning after </a:t>
            </a:r>
            <a:r>
              <a:rPr lang="zh-CN"/>
              <a:t>answer: the question is perhaps cot simply allows the model to better access knowledge acquired during pretraining, if this is the case, placing cot after the answer should also improve performance, but as we can see, this variant performs about the same as the baseline, which suggests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673d6b0b7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673d6b0b7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673d6b0b73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673d6b0b73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673d6b0b7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673d6b0b7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673d6b0b7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673d6b0b7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CN">
                <a:solidFill>
                  <a:schemeClr val="dk1"/>
                </a:solidFill>
              </a:rPr>
              <a:t>temperature sampling: basically setting how creative the language model is, higher temperature will give more diverse and surprising outputs; temperature = 0 is essentially greedy search</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zh-CN">
                <a:solidFill>
                  <a:schemeClr val="dk1"/>
                </a:solidFill>
              </a:rPr>
              <a:t>top-k sampling: basically is just to keep the top-k most likely next words</a:t>
            </a:r>
            <a:endParaRPr>
              <a:solidFill>
                <a:schemeClr val="dk1"/>
              </a:solidFill>
            </a:endParaRPr>
          </a:p>
          <a:p>
            <a:pPr indent="0" lvl="0" marL="0" rtl="0" algn="l">
              <a:spcBef>
                <a:spcPts val="0"/>
              </a:spcBef>
              <a:spcAft>
                <a:spcPts val="0"/>
              </a:spcAft>
              <a:buClr>
                <a:schemeClr val="dk1"/>
              </a:buClr>
              <a:buSzPts val="1100"/>
              <a:buFont typeface="Arial"/>
              <a:buNone/>
            </a:pPr>
            <a:r>
              <a:rPr lang="zh-CN">
                <a:solidFill>
                  <a:schemeClr val="dk1"/>
                </a:solidFill>
              </a:rPr>
              <a:t>another very similar sampling strategy is nucleus sampling (or top-p sampling) where we keep the most probable tokens whose summed probability mass reaches p; so essentially it is top-k sampling but with a dynamic parameter k</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zh-CN">
                <a:solidFill>
                  <a:schemeClr val="dk1"/>
                </a:solidFill>
              </a:rPr>
              <a:t>and as a side note, nucleus sampling would also work with self-consistency, to my understanding, I think there really isn’t a particular sampling strategy that would hurt the performance of self-consistency</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a:t>r_i denotes the </a:t>
            </a:r>
            <a:r>
              <a:rPr lang="zh-CN"/>
              <a:t>reasoning</a:t>
            </a:r>
            <a:r>
              <a:rPr lang="zh-CN"/>
              <a:t> path, and a_i denote the answer arrived following that path</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673d6b0b7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673d6b0b7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One preview question is </a:t>
            </a:r>
            <a:r>
              <a:rPr lang="zh-CN">
                <a:solidFill>
                  <a:srgbClr val="1F1F1F"/>
                </a:solidFill>
                <a:highlight>
                  <a:srgbClr val="FFFFFF"/>
                </a:highlight>
              </a:rPr>
              <a:t>how self-consistency can avoid redundancy and repetitiveness. Perhaps I didn’t understand the question fully, but we are not really concerned with redundancy here, in fact, we would want redundant answers, if all answers are the same, it just means that either we solve the problem correctly 100% of the time, or we failed 100% of the time. </a:t>
            </a:r>
            <a:endParaRPr>
              <a:solidFill>
                <a:srgbClr val="1F1F1F"/>
              </a:solidFill>
              <a:highlight>
                <a:srgbClr val="FFFFFF"/>
              </a:highlight>
            </a:endParaRPr>
          </a:p>
          <a:p>
            <a:pPr indent="0" lvl="0" marL="0" rtl="0" algn="l">
              <a:spcBef>
                <a:spcPts val="0"/>
              </a:spcBef>
              <a:spcAft>
                <a:spcPts val="0"/>
              </a:spcAft>
              <a:buNone/>
            </a:pPr>
            <a:r>
              <a:t/>
            </a:r>
            <a:endParaRPr>
              <a:solidFill>
                <a:srgbClr val="1F1F1F"/>
              </a:solidFill>
              <a:highlight>
                <a:srgbClr val="FFFFFF"/>
              </a:highlight>
            </a:endParaRPr>
          </a:p>
          <a:p>
            <a:pPr indent="0" lvl="0" marL="0" rtl="0" algn="l">
              <a:spcBef>
                <a:spcPts val="0"/>
              </a:spcBef>
              <a:spcAft>
                <a:spcPts val="0"/>
              </a:spcAft>
              <a:buNone/>
            </a:pPr>
            <a:r>
              <a:rPr lang="zh-CN">
                <a:solidFill>
                  <a:srgbClr val="1F1F1F"/>
                </a:solidFill>
                <a:highlight>
                  <a:srgbClr val="FFFFFF"/>
                </a:highlight>
              </a:rPr>
              <a:t>if the question is about this sampling stage, I believe all sampling is done without replacement so there won’t be identical reasoning paths, they may be similar since there are a lot of ways to capture the same semantic meaning but they won’t be identical sequences</a:t>
            </a:r>
            <a:endParaRPr>
              <a:solidFill>
                <a:srgbClr val="1F1F1F"/>
              </a:solidFill>
              <a:highlight>
                <a:srgbClr val="FFFFFF"/>
              </a:highlight>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673d6b0b7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673d6b0b7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673d6b0b73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673d6b0b73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673d6b0b73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673d6b0b73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and we observe the same trend here taht the gains become more significant when the language model’s scale increases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673d6b0b73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673d6b0b73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a natural question is how many reasoning paths do you really need? Because if you need 100 paths then the computational costs skyrockets which could essentially mean that self-consistency is not that useful</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673d6b0b73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673d6b0b73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sample and rank: sample multiple sequences from the language model decoder and rank them according to each sequence’s log probabilities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673d6b0b73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673d6b0b73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beam search: basically just more general and more diverse than greedy search (essetially, beam width = 1 is greedy search)</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673d6b0b73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673d6b0b73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here, the ensembling methods considered are permuting prompt order and using multiple sets of prompts</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a:t>an interesting note is that, </a:t>
            </a:r>
            <a:r>
              <a:rPr lang="zh-CN"/>
              <a:t>typically, ensemble-based approaches requiring training multiple</a:t>
            </a:r>
            <a:r>
              <a:rPr lang="zh-CN"/>
              <a:t> models and aggregate their outputs; but we can note that self-consistency sort of functions like a self-ensemble on top of a single language model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b4eee99da0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b4eee99da0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673d6b0b73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673d6b0b73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673d6b0b73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673d6b0b73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left: it suggests that one can use self-consistency to provide an uncertainty estimate of the model in its generated solutions. In other words, one can use low consistency as an indicator that the model has low confidence</a:t>
            </a:r>
            <a:endParaRPr/>
          </a:p>
          <a:p>
            <a:pPr indent="0" lvl="0" marL="0" rtl="0" algn="l">
              <a:spcBef>
                <a:spcPts val="0"/>
              </a:spcBef>
              <a:spcAft>
                <a:spcPts val="0"/>
              </a:spcAft>
              <a:buNone/>
            </a:pPr>
            <a:r>
              <a:t/>
            </a:r>
            <a:endParaRPr/>
          </a:p>
          <a:p>
            <a:pPr indent="0" lvl="0" marL="0" rtl="0" algn="l">
              <a:spcBef>
                <a:spcPts val="0"/>
              </a:spcBef>
              <a:spcAft>
                <a:spcPts val="0"/>
              </a:spcAft>
              <a:buNone/>
            </a:pPr>
            <a:r>
              <a:rPr lang="zh-CN"/>
              <a:t>one question from the preview is that can cot improve AI interpretability. I think it sort of can since it asks language models to explain the process instead of just </a:t>
            </a:r>
            <a:r>
              <a:rPr lang="zh-CN"/>
              <a:t>outputting</a:t>
            </a:r>
            <a:r>
              <a:rPr lang="zh-CN"/>
              <a:t> the answer, and with self-consistency, you can get a reasonable estimate of model’s confidence which is pretty useful in many tasks. However, </a:t>
            </a:r>
            <a:r>
              <a:rPr lang="zh-CN">
                <a:solidFill>
                  <a:srgbClr val="1F1F1F"/>
                </a:solidFill>
                <a:highlight>
                  <a:srgbClr val="FFFFFF"/>
                </a:highlight>
              </a:rPr>
              <a:t> it is not that clear if self-consistency is useful for open-ended answer generation since it is not trivial to take a majority vote over all the answers anymore simply because there is no ground truth answer.</a:t>
            </a:r>
            <a:endParaRPr>
              <a:solidFill>
                <a:srgbClr val="1F1F1F"/>
              </a:solidFill>
              <a:highlight>
                <a:srgbClr val="FFFFFF"/>
              </a:highlight>
            </a:endParaRPr>
          </a:p>
          <a:p>
            <a:pPr indent="0" lvl="0" marL="0" rtl="0" algn="l">
              <a:spcBef>
                <a:spcPts val="0"/>
              </a:spcBef>
              <a:spcAft>
                <a:spcPts val="0"/>
              </a:spcAft>
              <a:buNone/>
            </a:pPr>
            <a:r>
              <a:t/>
            </a:r>
            <a:endParaRPr/>
          </a:p>
          <a:p>
            <a:pPr indent="0" lvl="0" marL="0" rtl="0" algn="l">
              <a:spcBef>
                <a:spcPts val="0"/>
              </a:spcBef>
              <a:spcAft>
                <a:spcPts val="0"/>
              </a:spcAft>
              <a:buNone/>
            </a:pPr>
            <a:r>
              <a:rPr lang="zh-CN"/>
              <a:t>right:</a:t>
            </a:r>
            <a:endParaRPr/>
          </a:p>
          <a:p>
            <a:pPr indent="-298450" lvl="0" marL="457200" rtl="0" algn="l">
              <a:spcBef>
                <a:spcPts val="0"/>
              </a:spcBef>
              <a:spcAft>
                <a:spcPts val="0"/>
              </a:spcAft>
              <a:buSzPts val="1100"/>
              <a:buChar char="-"/>
            </a:pPr>
            <a:r>
              <a:rPr lang="zh-CN"/>
              <a:t>imperfect cot: for the exemplars, the reasoning steps contain mistakes; </a:t>
            </a:r>
            <a:endParaRPr/>
          </a:p>
          <a:p>
            <a:pPr indent="-298450" lvl="0" marL="457200" rtl="0" algn="l">
              <a:spcBef>
                <a:spcPts val="0"/>
              </a:spcBef>
              <a:spcAft>
                <a:spcPts val="0"/>
              </a:spcAft>
              <a:buSzPts val="1100"/>
              <a:buChar char="-"/>
            </a:pPr>
            <a:r>
              <a:rPr lang="zh-CN"/>
              <a:t>prompts</a:t>
            </a:r>
            <a:r>
              <a:rPr lang="zh-CN"/>
              <a:t> with equations is the same as we saw before where the few-shot exemplars are only the equations</a:t>
            </a:r>
            <a:endParaRPr/>
          </a:p>
          <a:p>
            <a:pPr indent="-298450" lvl="0" marL="457200" rtl="0" algn="l">
              <a:spcBef>
                <a:spcPts val="0"/>
              </a:spcBef>
              <a:spcAft>
                <a:spcPts val="0"/>
              </a:spcAft>
              <a:buSzPts val="1100"/>
              <a:buChar char="-"/>
            </a:pPr>
            <a:r>
              <a:rPr lang="zh-CN"/>
              <a:t>the most interesting part is the last one: zero-shot cot is the sort of famous prompt - “let’s think step by step”, it’s very useful because it can be used across tasks; unlike the few-shot exemplars we have seen until now which require users to manually create task-specific chains of thought</a:t>
            </a:r>
            <a:endParaRPr>
              <a:solidFill>
                <a:srgbClr val="1F1F1F"/>
              </a:solidFill>
              <a:highlight>
                <a:srgbClr val="FFFFFF"/>
              </a:highlight>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673d6b0b73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673d6b0b73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b4eee99d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b4eee99d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b4eee99db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b4eee99db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b4eee99db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b4eee99db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b4eee99db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b4eee99db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b4eee99db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b4eee99db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673d6b0b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673d6b0b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5.png"/><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Language Model Reasoning: Chain-of-Thought</a:t>
            </a:r>
            <a:endParaRPr/>
          </a:p>
        </p:txBody>
      </p:sp>
      <p:sp>
        <p:nvSpPr>
          <p:cNvPr id="87" name="Google Shape;87;p13"/>
          <p:cNvSpPr txBox="1"/>
          <p:nvPr>
            <p:ph idx="1" type="subTitle"/>
          </p:nvPr>
        </p:nvSpPr>
        <p:spPr>
          <a:xfrm>
            <a:off x="729625" y="3172900"/>
            <a:ext cx="7688100" cy="1419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sz="1800"/>
              <a:t>Owen Ma</a:t>
            </a:r>
            <a:endParaRPr sz="1800"/>
          </a:p>
          <a:p>
            <a:pPr indent="0" lvl="0" marL="0" rtl="0" algn="l">
              <a:spcBef>
                <a:spcPts val="0"/>
              </a:spcBef>
              <a:spcAft>
                <a:spcPts val="0"/>
              </a:spcAft>
              <a:buNone/>
            </a:pPr>
            <a:r>
              <a:rPr lang="zh-CN" sz="1800"/>
              <a:t>Washington University in St. Louis</a:t>
            </a:r>
            <a:endParaRPr sz="1800"/>
          </a:p>
          <a:p>
            <a:pPr indent="0" lvl="0" marL="0" rtl="0" algn="l">
              <a:spcBef>
                <a:spcPts val="0"/>
              </a:spcBef>
              <a:spcAft>
                <a:spcPts val="0"/>
              </a:spcAft>
              <a:buNone/>
            </a:pPr>
            <a:r>
              <a:rPr lang="zh-CN" sz="1800"/>
              <a:t>Spring 2024, CSE 561</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730000" y="1318650"/>
            <a:ext cx="3300900" cy="780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a:t>
            </a:r>
            <a:endParaRPr/>
          </a:p>
          <a:p>
            <a:pPr indent="0" lvl="0" marL="0" rtl="0" algn="l">
              <a:spcBef>
                <a:spcPts val="0"/>
              </a:spcBef>
              <a:spcAft>
                <a:spcPts val="0"/>
              </a:spcAft>
              <a:buNone/>
            </a:pPr>
            <a:r>
              <a:t/>
            </a:r>
            <a:endParaRPr/>
          </a:p>
        </p:txBody>
      </p:sp>
      <p:sp>
        <p:nvSpPr>
          <p:cNvPr id="151" name="Google Shape;151;p22"/>
          <p:cNvSpPr txBox="1"/>
          <p:nvPr/>
        </p:nvSpPr>
        <p:spPr>
          <a:xfrm>
            <a:off x="8507300" y="4586125"/>
            <a:ext cx="39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9</a:t>
            </a:r>
            <a:endParaRPr sz="1500">
              <a:solidFill>
                <a:schemeClr val="accent1"/>
              </a:solidFill>
              <a:latin typeface="Lato"/>
              <a:ea typeface="Lato"/>
              <a:cs typeface="Lato"/>
              <a:sym typeface="Lato"/>
            </a:endParaRPr>
          </a:p>
        </p:txBody>
      </p:sp>
      <p:pic>
        <p:nvPicPr>
          <p:cNvPr id="152" name="Google Shape;152;p22"/>
          <p:cNvPicPr preferRelativeResize="0"/>
          <p:nvPr/>
        </p:nvPicPr>
        <p:blipFill>
          <a:blip r:embed="rId3">
            <a:alphaModFix/>
          </a:blip>
          <a:stretch>
            <a:fillRect/>
          </a:stretch>
        </p:blipFill>
        <p:spPr>
          <a:xfrm>
            <a:off x="1222238" y="2099250"/>
            <a:ext cx="6699525" cy="2247525"/>
          </a:xfrm>
          <a:prstGeom prst="rect">
            <a:avLst/>
          </a:prstGeom>
          <a:noFill/>
          <a:ln>
            <a:noFill/>
          </a:ln>
        </p:spPr>
      </p:pic>
      <p:sp>
        <p:nvSpPr>
          <p:cNvPr id="153" name="Google Shape;153;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 - Ex CoT Prompts</a:t>
            </a:r>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a:t>
            </a:r>
            <a:endParaRPr/>
          </a:p>
        </p:txBody>
      </p:sp>
      <p:sp>
        <p:nvSpPr>
          <p:cNvPr id="159" name="Google Shape;159;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zh-CN" sz="1500"/>
              <a:t>Prompts:</a:t>
            </a:r>
            <a:endParaRPr sz="1500"/>
          </a:p>
          <a:p>
            <a:pPr indent="-323850" lvl="1" marL="914400" rtl="0" algn="l">
              <a:spcBef>
                <a:spcPts val="0"/>
              </a:spcBef>
              <a:spcAft>
                <a:spcPts val="0"/>
              </a:spcAft>
              <a:buSzPts val="1500"/>
              <a:buChar char="○"/>
            </a:pPr>
            <a:r>
              <a:rPr lang="zh-CN" sz="1500"/>
              <a:t>standard prompting: standard few-shot prompting where language models are </a:t>
            </a:r>
            <a:r>
              <a:rPr lang="zh-CN" sz="1500"/>
              <a:t>given</a:t>
            </a:r>
            <a:r>
              <a:rPr lang="zh-CN" sz="1500"/>
              <a:t> input-output pairs;</a:t>
            </a:r>
            <a:endParaRPr sz="1500"/>
          </a:p>
          <a:p>
            <a:pPr indent="-323850" lvl="1" marL="914400" rtl="0" algn="l">
              <a:spcBef>
                <a:spcPts val="0"/>
              </a:spcBef>
              <a:spcAft>
                <a:spcPts val="0"/>
              </a:spcAft>
              <a:buSzPts val="1500"/>
              <a:buChar char="○"/>
            </a:pPr>
            <a:r>
              <a:rPr lang="zh-CN" sz="1500"/>
              <a:t>Chain-of-thought Prompting: manually composed a set of 8 few-shot exemplars with chains of thought</a:t>
            </a:r>
            <a:endParaRPr sz="1500"/>
          </a:p>
        </p:txBody>
      </p:sp>
      <p:sp>
        <p:nvSpPr>
          <p:cNvPr id="160" name="Google Shape;160;p23"/>
          <p:cNvSpPr txBox="1"/>
          <p:nvPr/>
        </p:nvSpPr>
        <p:spPr>
          <a:xfrm>
            <a:off x="8507300" y="4586125"/>
            <a:ext cx="6366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10</a:t>
            </a:r>
            <a:endParaRPr sz="1500">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a:t>
            </a:r>
            <a:endParaRPr/>
          </a:p>
        </p:txBody>
      </p:sp>
      <p:sp>
        <p:nvSpPr>
          <p:cNvPr id="166" name="Google Shape;166;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23850" lvl="0" marL="457200" rtl="0" algn="l">
              <a:spcBef>
                <a:spcPts val="0"/>
              </a:spcBef>
              <a:spcAft>
                <a:spcPts val="0"/>
              </a:spcAft>
              <a:buSzPts val="1500"/>
              <a:buChar char="●"/>
            </a:pPr>
            <a:r>
              <a:rPr lang="zh-CN" sz="1500"/>
              <a:t>Language Models: </a:t>
            </a:r>
            <a:endParaRPr sz="1500"/>
          </a:p>
          <a:p>
            <a:pPr indent="-323850" lvl="1" marL="914400" rtl="0" algn="l">
              <a:spcBef>
                <a:spcPts val="0"/>
              </a:spcBef>
              <a:spcAft>
                <a:spcPts val="0"/>
              </a:spcAft>
              <a:buSzPts val="1500"/>
              <a:buChar char="○"/>
            </a:pPr>
            <a:r>
              <a:rPr lang="zh-CN" sz="1500"/>
              <a:t>GPT-3: 350M, 1.3B, 6.7B, 175B parameters</a:t>
            </a:r>
            <a:endParaRPr sz="1500"/>
          </a:p>
          <a:p>
            <a:pPr indent="-323850" lvl="1" marL="914400" rtl="0" algn="l">
              <a:spcBef>
                <a:spcPts val="0"/>
              </a:spcBef>
              <a:spcAft>
                <a:spcPts val="0"/>
              </a:spcAft>
              <a:buSzPts val="1500"/>
              <a:buChar char="○"/>
            </a:pPr>
            <a:r>
              <a:rPr lang="zh-CN" sz="1500"/>
              <a:t>LaMDA: 422M, 2B, 8B, 68B, 137B parameters</a:t>
            </a:r>
            <a:endParaRPr sz="1500"/>
          </a:p>
          <a:p>
            <a:pPr indent="-323850" lvl="1" marL="914400" rtl="0" algn="l">
              <a:spcBef>
                <a:spcPts val="0"/>
              </a:spcBef>
              <a:spcAft>
                <a:spcPts val="0"/>
              </a:spcAft>
              <a:buSzPts val="1500"/>
              <a:buChar char="○"/>
            </a:pPr>
            <a:r>
              <a:rPr lang="zh-CN" sz="1500"/>
              <a:t>PaLM:8B, 62B, 540B parameters</a:t>
            </a:r>
            <a:endParaRPr sz="1500"/>
          </a:p>
          <a:p>
            <a:pPr indent="-323850" lvl="1" marL="914400" rtl="0" algn="l">
              <a:spcBef>
                <a:spcPts val="0"/>
              </a:spcBef>
              <a:spcAft>
                <a:spcPts val="0"/>
              </a:spcAft>
              <a:buSzPts val="1500"/>
              <a:buChar char="○"/>
            </a:pPr>
            <a:r>
              <a:rPr lang="zh-CN" sz="1500"/>
              <a:t>UL2: 20B parameters</a:t>
            </a:r>
            <a:endParaRPr sz="1500"/>
          </a:p>
          <a:p>
            <a:pPr indent="-323850" lvl="1" marL="914400" rtl="0" algn="l">
              <a:spcBef>
                <a:spcPts val="0"/>
              </a:spcBef>
              <a:spcAft>
                <a:spcPts val="0"/>
              </a:spcAft>
              <a:buSzPts val="1500"/>
              <a:buChar char="○"/>
            </a:pPr>
            <a:r>
              <a:rPr lang="zh-CN" sz="1500"/>
              <a:t>Codex: code-davinci-002</a:t>
            </a:r>
            <a:endParaRPr sz="1500"/>
          </a:p>
          <a:p>
            <a:pPr indent="0" lvl="0" marL="0" rtl="0" algn="l">
              <a:spcBef>
                <a:spcPts val="1200"/>
              </a:spcBef>
              <a:spcAft>
                <a:spcPts val="1200"/>
              </a:spcAft>
              <a:buNone/>
            </a:pPr>
            <a:r>
              <a:rPr lang="zh-CN" sz="1500"/>
              <a:t>(Interesting note: OpenAI had retired all the models that were used in this paper, along with many others, and “recommended replacement: gpt-3.5-turbo-instruct or gpt-4)” XD</a:t>
            </a:r>
            <a:endParaRPr sz="1500"/>
          </a:p>
        </p:txBody>
      </p:sp>
      <p:sp>
        <p:nvSpPr>
          <p:cNvPr id="167" name="Google Shape;167;p24"/>
          <p:cNvSpPr txBox="1"/>
          <p:nvPr/>
        </p:nvSpPr>
        <p:spPr>
          <a:xfrm>
            <a:off x="8507300" y="4586125"/>
            <a:ext cx="141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11</a:t>
            </a:r>
            <a:endParaRPr sz="1500">
              <a:solidFill>
                <a:schemeClr val="accen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730000" y="1318650"/>
            <a:ext cx="3300900" cy="60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Results</a:t>
            </a:r>
            <a:endParaRPr/>
          </a:p>
        </p:txBody>
      </p:sp>
      <p:pic>
        <p:nvPicPr>
          <p:cNvPr id="173" name="Google Shape;173;p25"/>
          <p:cNvPicPr preferRelativeResize="0"/>
          <p:nvPr/>
        </p:nvPicPr>
        <p:blipFill>
          <a:blip r:embed="rId3">
            <a:alphaModFix/>
          </a:blip>
          <a:stretch>
            <a:fillRect/>
          </a:stretch>
        </p:blipFill>
        <p:spPr>
          <a:xfrm>
            <a:off x="3206687" y="563425"/>
            <a:ext cx="2730624" cy="4349776"/>
          </a:xfrm>
          <a:prstGeom prst="rect">
            <a:avLst/>
          </a:prstGeom>
          <a:noFill/>
          <a:ln>
            <a:noFill/>
          </a:ln>
        </p:spPr>
      </p:pic>
      <p:sp>
        <p:nvSpPr>
          <p:cNvPr id="174" name="Google Shape;174;p25"/>
          <p:cNvSpPr txBox="1"/>
          <p:nvPr/>
        </p:nvSpPr>
        <p:spPr>
          <a:xfrm>
            <a:off x="8507300" y="4586125"/>
            <a:ext cx="838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12</a:t>
            </a:r>
            <a:endParaRPr sz="1500">
              <a:solidFill>
                <a:schemeClr val="accent1"/>
              </a:solidFill>
              <a:latin typeface="Lato"/>
              <a:ea typeface="Lato"/>
              <a:cs typeface="Lato"/>
              <a:sym typeface="Lato"/>
            </a:endParaRPr>
          </a:p>
        </p:txBody>
      </p:sp>
      <p:sp>
        <p:nvSpPr>
          <p:cNvPr id="175" name="Google Shape;175;p25"/>
          <p:cNvSpPr txBox="1"/>
          <p:nvPr/>
        </p:nvSpPr>
        <p:spPr>
          <a:xfrm>
            <a:off x="730000" y="2017425"/>
            <a:ext cx="23508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Raleway SemiBold"/>
                <a:ea typeface="Raleway SemiBold"/>
                <a:cs typeface="Raleway SemiBold"/>
                <a:sym typeface="Raleway SemiBold"/>
              </a:rPr>
              <a:t>Math word Problems</a:t>
            </a:r>
            <a:endParaRPr sz="1500">
              <a:solidFill>
                <a:schemeClr val="accent1"/>
              </a:solidFill>
              <a:latin typeface="Raleway SemiBold"/>
              <a:ea typeface="Raleway SemiBold"/>
              <a:cs typeface="Raleway SemiBold"/>
              <a:sym typeface="Raleway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6"/>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Results</a:t>
            </a:r>
            <a:endParaRPr/>
          </a:p>
        </p:txBody>
      </p:sp>
      <p:pic>
        <p:nvPicPr>
          <p:cNvPr id="181" name="Google Shape;181;p26"/>
          <p:cNvPicPr preferRelativeResize="0"/>
          <p:nvPr/>
        </p:nvPicPr>
        <p:blipFill>
          <a:blip r:embed="rId3">
            <a:alphaModFix/>
          </a:blip>
          <a:stretch>
            <a:fillRect/>
          </a:stretch>
        </p:blipFill>
        <p:spPr>
          <a:xfrm>
            <a:off x="1028800" y="1975275"/>
            <a:ext cx="7086423" cy="2159500"/>
          </a:xfrm>
          <a:prstGeom prst="rect">
            <a:avLst/>
          </a:prstGeom>
          <a:noFill/>
          <a:ln>
            <a:noFill/>
          </a:ln>
        </p:spPr>
      </p:pic>
      <p:sp>
        <p:nvSpPr>
          <p:cNvPr id="182" name="Google Shape;182;p26"/>
          <p:cNvSpPr txBox="1"/>
          <p:nvPr>
            <p:ph idx="1" type="body"/>
          </p:nvPr>
        </p:nvSpPr>
        <p:spPr>
          <a:xfrm>
            <a:off x="724950" y="4372551"/>
            <a:ext cx="7697400" cy="460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CN"/>
              <a:t>The language model shown here is PaLM.</a:t>
            </a:r>
            <a:endParaRPr/>
          </a:p>
        </p:txBody>
      </p:sp>
      <p:sp>
        <p:nvSpPr>
          <p:cNvPr id="183" name="Google Shape;183;p26"/>
          <p:cNvSpPr txBox="1"/>
          <p:nvPr/>
        </p:nvSpPr>
        <p:spPr>
          <a:xfrm>
            <a:off x="8507300" y="4586125"/>
            <a:ext cx="11793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13</a:t>
            </a:r>
            <a:endParaRPr sz="1500">
              <a:solidFill>
                <a:schemeClr val="accent1"/>
              </a:solidFill>
              <a:latin typeface="Lato"/>
              <a:ea typeface="Lato"/>
              <a:cs typeface="Lato"/>
              <a:sym typeface="Lato"/>
            </a:endParaRPr>
          </a:p>
        </p:txBody>
      </p:sp>
      <p:sp>
        <p:nvSpPr>
          <p:cNvPr id="184" name="Google Shape;184;p26"/>
          <p:cNvSpPr txBox="1"/>
          <p:nvPr/>
        </p:nvSpPr>
        <p:spPr>
          <a:xfrm>
            <a:off x="2221200" y="1422000"/>
            <a:ext cx="44853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Raleway SemiBold"/>
                <a:ea typeface="Raleway SemiBold"/>
                <a:cs typeface="Raleway SemiBold"/>
                <a:sym typeface="Raleway SemiBold"/>
              </a:rPr>
              <a:t>Commonsense </a:t>
            </a:r>
            <a:r>
              <a:rPr lang="zh-CN" sz="1500">
                <a:solidFill>
                  <a:schemeClr val="accent1"/>
                </a:solidFill>
                <a:latin typeface="Raleway SemiBold"/>
                <a:ea typeface="Raleway SemiBold"/>
                <a:cs typeface="Raleway SemiBold"/>
                <a:sym typeface="Raleway SemiBold"/>
              </a:rPr>
              <a:t>Reasoning Tasks</a:t>
            </a:r>
            <a:endParaRPr sz="1500">
              <a:solidFill>
                <a:schemeClr val="accent1"/>
              </a:solidFill>
              <a:latin typeface="Raleway SemiBold"/>
              <a:ea typeface="Raleway SemiBold"/>
              <a:cs typeface="Raleway SemiBold"/>
              <a:sym typeface="Raleway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Results</a:t>
            </a:r>
            <a:endParaRPr/>
          </a:p>
        </p:txBody>
      </p:sp>
      <p:pic>
        <p:nvPicPr>
          <p:cNvPr id="190" name="Google Shape;190;p27"/>
          <p:cNvPicPr preferRelativeResize="0"/>
          <p:nvPr/>
        </p:nvPicPr>
        <p:blipFill>
          <a:blip r:embed="rId3">
            <a:alphaModFix/>
          </a:blip>
          <a:stretch>
            <a:fillRect/>
          </a:stretch>
        </p:blipFill>
        <p:spPr>
          <a:xfrm>
            <a:off x="5102226" y="622000"/>
            <a:ext cx="2794275" cy="4345726"/>
          </a:xfrm>
          <a:prstGeom prst="rect">
            <a:avLst/>
          </a:prstGeom>
          <a:noFill/>
          <a:ln>
            <a:noFill/>
          </a:ln>
        </p:spPr>
      </p:pic>
      <p:sp>
        <p:nvSpPr>
          <p:cNvPr id="191" name="Google Shape;191;p27"/>
          <p:cNvSpPr txBox="1"/>
          <p:nvPr/>
        </p:nvSpPr>
        <p:spPr>
          <a:xfrm>
            <a:off x="880075" y="2141500"/>
            <a:ext cx="2962800" cy="2425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accent1"/>
              </a:buClr>
              <a:buSzPts val="1500"/>
              <a:buFont typeface="Lato"/>
              <a:buChar char="●"/>
            </a:pPr>
            <a:r>
              <a:rPr lang="zh-CN" sz="1500">
                <a:solidFill>
                  <a:schemeClr val="accent1"/>
                </a:solidFill>
                <a:latin typeface="Lato"/>
                <a:ea typeface="Lato"/>
                <a:cs typeface="Lato"/>
                <a:sym typeface="Lato"/>
              </a:rPr>
              <a:t>in domain: test set had the same number of steps as the few-shot exemplars</a:t>
            </a:r>
            <a:endParaRPr sz="1500">
              <a:solidFill>
                <a:schemeClr val="accent1"/>
              </a:solidFill>
              <a:latin typeface="Lato"/>
              <a:ea typeface="Lato"/>
              <a:cs typeface="Lato"/>
              <a:sym typeface="Lato"/>
            </a:endParaRPr>
          </a:p>
          <a:p>
            <a:pPr indent="-323850" lvl="0" marL="457200" rtl="0" algn="l">
              <a:spcBef>
                <a:spcPts val="0"/>
              </a:spcBef>
              <a:spcAft>
                <a:spcPts val="0"/>
              </a:spcAft>
              <a:buClr>
                <a:schemeClr val="accent1"/>
              </a:buClr>
              <a:buSzPts val="1500"/>
              <a:buFont typeface="Lato"/>
              <a:buChar char="●"/>
            </a:pPr>
            <a:r>
              <a:rPr lang="zh-CN" sz="1500">
                <a:solidFill>
                  <a:schemeClr val="accent1"/>
                </a:solidFill>
                <a:latin typeface="Lato"/>
                <a:ea typeface="Lato"/>
                <a:cs typeface="Lato"/>
                <a:sym typeface="Lato"/>
              </a:rPr>
              <a:t>OOD (out of domain): test set had more steps than those in the exemplars</a:t>
            </a:r>
            <a:endParaRPr sz="1500">
              <a:solidFill>
                <a:schemeClr val="accent1"/>
              </a:solidFill>
              <a:latin typeface="Lato"/>
              <a:ea typeface="Lato"/>
              <a:cs typeface="Lato"/>
              <a:sym typeface="Lato"/>
            </a:endParaRPr>
          </a:p>
          <a:p>
            <a:pPr indent="0" lvl="0" marL="0" rtl="0" algn="l">
              <a:spcBef>
                <a:spcPts val="0"/>
              </a:spcBef>
              <a:spcAft>
                <a:spcPts val="0"/>
              </a:spcAft>
              <a:buNone/>
            </a:pPr>
            <a:r>
              <a:t/>
            </a:r>
            <a:endParaRPr sz="1500">
              <a:solidFill>
                <a:schemeClr val="accent1"/>
              </a:solidFill>
              <a:latin typeface="Lato"/>
              <a:ea typeface="Lato"/>
              <a:cs typeface="Lato"/>
              <a:sym typeface="Lato"/>
            </a:endParaRPr>
          </a:p>
          <a:p>
            <a:pPr indent="0" lvl="0" marL="0" rtl="0" algn="l">
              <a:spcBef>
                <a:spcPts val="0"/>
              </a:spcBef>
              <a:spcAft>
                <a:spcPts val="0"/>
              </a:spcAft>
              <a:buNone/>
            </a:pPr>
            <a:r>
              <a:rPr lang="zh-CN">
                <a:solidFill>
                  <a:schemeClr val="accent1"/>
                </a:solidFill>
                <a:latin typeface="Lato"/>
                <a:ea typeface="Lato"/>
                <a:cs typeface="Lato"/>
                <a:sym typeface="Lato"/>
              </a:rPr>
              <a:t>(Model shown here is PaLM)</a:t>
            </a:r>
            <a:endParaRPr>
              <a:solidFill>
                <a:schemeClr val="accent1"/>
              </a:solidFill>
              <a:latin typeface="Lato"/>
              <a:ea typeface="Lato"/>
              <a:cs typeface="Lato"/>
              <a:sym typeface="Lato"/>
            </a:endParaRPr>
          </a:p>
        </p:txBody>
      </p:sp>
      <p:sp>
        <p:nvSpPr>
          <p:cNvPr id="192" name="Google Shape;192;p27"/>
          <p:cNvSpPr txBox="1"/>
          <p:nvPr/>
        </p:nvSpPr>
        <p:spPr>
          <a:xfrm>
            <a:off x="8507300" y="4586125"/>
            <a:ext cx="7701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14a</a:t>
            </a:r>
            <a:endParaRPr sz="1500">
              <a:solidFill>
                <a:schemeClr val="accent1"/>
              </a:solidFill>
              <a:latin typeface="Lato"/>
              <a:ea typeface="Lato"/>
              <a:cs typeface="Lato"/>
              <a:sym typeface="Lato"/>
            </a:endParaRPr>
          </a:p>
        </p:txBody>
      </p:sp>
      <p:sp>
        <p:nvSpPr>
          <p:cNvPr id="193" name="Google Shape;193;p27"/>
          <p:cNvSpPr txBox="1"/>
          <p:nvPr/>
        </p:nvSpPr>
        <p:spPr>
          <a:xfrm>
            <a:off x="2221200" y="1418625"/>
            <a:ext cx="32493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Raleway SemiBold"/>
                <a:ea typeface="Raleway SemiBold"/>
                <a:cs typeface="Raleway SemiBold"/>
                <a:sym typeface="Raleway SemiBold"/>
              </a:rPr>
              <a:t>Symbolic Reasoning Tasks</a:t>
            </a:r>
            <a:endParaRPr sz="1500">
              <a:solidFill>
                <a:schemeClr val="accent1"/>
              </a:solidFill>
              <a:latin typeface="Raleway SemiBold"/>
              <a:ea typeface="Raleway SemiBold"/>
              <a:cs typeface="Raleway SemiBold"/>
              <a:sym typeface="Raleway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8"/>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Results</a:t>
            </a:r>
            <a:endParaRPr/>
          </a:p>
        </p:txBody>
      </p:sp>
      <p:sp>
        <p:nvSpPr>
          <p:cNvPr id="199" name="Google Shape;199;p28"/>
          <p:cNvSpPr txBox="1"/>
          <p:nvPr/>
        </p:nvSpPr>
        <p:spPr>
          <a:xfrm>
            <a:off x="8507300" y="4586125"/>
            <a:ext cx="7701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14b</a:t>
            </a:r>
            <a:endParaRPr sz="1500">
              <a:solidFill>
                <a:schemeClr val="accent1"/>
              </a:solidFill>
              <a:latin typeface="Lato"/>
              <a:ea typeface="Lato"/>
              <a:cs typeface="Lato"/>
              <a:sym typeface="Lato"/>
            </a:endParaRPr>
          </a:p>
        </p:txBody>
      </p:sp>
      <p:sp>
        <p:nvSpPr>
          <p:cNvPr id="200" name="Google Shape;200;p28"/>
          <p:cNvSpPr txBox="1"/>
          <p:nvPr/>
        </p:nvSpPr>
        <p:spPr>
          <a:xfrm>
            <a:off x="2221200" y="1418625"/>
            <a:ext cx="32493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Raleway SemiBold"/>
                <a:ea typeface="Raleway SemiBold"/>
                <a:cs typeface="Raleway SemiBold"/>
                <a:sym typeface="Raleway SemiBold"/>
              </a:rPr>
              <a:t>Symbolic Reasoning Tasks</a:t>
            </a:r>
            <a:endParaRPr sz="1500">
              <a:solidFill>
                <a:schemeClr val="accent1"/>
              </a:solidFill>
              <a:latin typeface="Raleway SemiBold"/>
              <a:ea typeface="Raleway SemiBold"/>
              <a:cs typeface="Raleway SemiBold"/>
              <a:sym typeface="Raleway SemiBold"/>
            </a:endParaRPr>
          </a:p>
        </p:txBody>
      </p:sp>
      <p:pic>
        <p:nvPicPr>
          <p:cNvPr id="201" name="Google Shape;201;p28"/>
          <p:cNvPicPr preferRelativeResize="0"/>
          <p:nvPr/>
        </p:nvPicPr>
        <p:blipFill>
          <a:blip r:embed="rId3">
            <a:alphaModFix/>
          </a:blip>
          <a:stretch>
            <a:fillRect/>
          </a:stretch>
        </p:blipFill>
        <p:spPr>
          <a:xfrm>
            <a:off x="269925" y="1923200"/>
            <a:ext cx="5586176" cy="2669025"/>
          </a:xfrm>
          <a:prstGeom prst="rect">
            <a:avLst/>
          </a:prstGeom>
          <a:noFill/>
          <a:ln>
            <a:noFill/>
          </a:ln>
        </p:spPr>
      </p:pic>
      <p:pic>
        <p:nvPicPr>
          <p:cNvPr id="202" name="Google Shape;202;p28"/>
          <p:cNvPicPr preferRelativeResize="0"/>
          <p:nvPr/>
        </p:nvPicPr>
        <p:blipFill>
          <a:blip r:embed="rId4">
            <a:alphaModFix/>
          </a:blip>
          <a:stretch>
            <a:fillRect/>
          </a:stretch>
        </p:blipFill>
        <p:spPr>
          <a:xfrm>
            <a:off x="2853013" y="2206725"/>
            <a:ext cx="5834060" cy="210198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Results</a:t>
            </a:r>
            <a:endParaRPr/>
          </a:p>
        </p:txBody>
      </p:sp>
      <p:sp>
        <p:nvSpPr>
          <p:cNvPr id="208" name="Google Shape;208;p29"/>
          <p:cNvSpPr txBox="1"/>
          <p:nvPr/>
        </p:nvSpPr>
        <p:spPr>
          <a:xfrm>
            <a:off x="8507300" y="4586125"/>
            <a:ext cx="7701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14c</a:t>
            </a:r>
            <a:endParaRPr sz="1500">
              <a:solidFill>
                <a:schemeClr val="accent1"/>
              </a:solidFill>
              <a:latin typeface="Lato"/>
              <a:ea typeface="Lato"/>
              <a:cs typeface="Lato"/>
              <a:sym typeface="Lato"/>
            </a:endParaRPr>
          </a:p>
        </p:txBody>
      </p:sp>
      <p:sp>
        <p:nvSpPr>
          <p:cNvPr id="209" name="Google Shape;209;p29"/>
          <p:cNvSpPr txBox="1"/>
          <p:nvPr/>
        </p:nvSpPr>
        <p:spPr>
          <a:xfrm>
            <a:off x="755800" y="2079525"/>
            <a:ext cx="32493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Raleway SemiBold"/>
                <a:ea typeface="Raleway SemiBold"/>
                <a:cs typeface="Raleway SemiBold"/>
                <a:sym typeface="Raleway SemiBold"/>
              </a:rPr>
              <a:t>Symbolic Reasoning Tasks</a:t>
            </a:r>
            <a:endParaRPr sz="1500">
              <a:solidFill>
                <a:schemeClr val="accent1"/>
              </a:solidFill>
              <a:latin typeface="Raleway SemiBold"/>
              <a:ea typeface="Raleway SemiBold"/>
              <a:cs typeface="Raleway SemiBold"/>
              <a:sym typeface="Raleway SemiBold"/>
            </a:endParaRPr>
          </a:p>
        </p:txBody>
      </p:sp>
      <p:pic>
        <p:nvPicPr>
          <p:cNvPr id="210" name="Google Shape;210;p29"/>
          <p:cNvPicPr preferRelativeResize="0"/>
          <p:nvPr/>
        </p:nvPicPr>
        <p:blipFill>
          <a:blip r:embed="rId3">
            <a:alphaModFix/>
          </a:blip>
          <a:stretch>
            <a:fillRect/>
          </a:stretch>
        </p:blipFill>
        <p:spPr>
          <a:xfrm>
            <a:off x="3554000" y="642800"/>
            <a:ext cx="4719324" cy="4324926"/>
          </a:xfrm>
          <a:prstGeom prst="rect">
            <a:avLst/>
          </a:prstGeom>
          <a:noFill/>
          <a:ln>
            <a:noFill/>
          </a:ln>
        </p:spPr>
      </p:pic>
      <p:pic>
        <p:nvPicPr>
          <p:cNvPr id="211" name="Google Shape;211;p29"/>
          <p:cNvPicPr preferRelativeResize="0"/>
          <p:nvPr/>
        </p:nvPicPr>
        <p:blipFill>
          <a:blip r:embed="rId4">
            <a:alphaModFix/>
          </a:blip>
          <a:stretch>
            <a:fillRect/>
          </a:stretch>
        </p:blipFill>
        <p:spPr>
          <a:xfrm>
            <a:off x="3272217" y="1777825"/>
            <a:ext cx="5554483" cy="2506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1"/>
                                        </p:tgtEl>
                                        <p:attrNameLst>
                                          <p:attrName>style.visibility</p:attrName>
                                        </p:attrNameLst>
                                      </p:cBhvr>
                                      <p:to>
                                        <p:strVal val="visible"/>
                                      </p:to>
                                    </p:set>
                                  </p:childTnLst>
                                </p:cTn>
                              </p:par>
                            </p:childTnLst>
                          </p:cTn>
                        </p:par>
                        <p:par>
                          <p:cTn fill="hold">
                            <p:stCondLst>
                              <p:cond delay="0"/>
                            </p:stCondLst>
                            <p:childTnLst>
                              <p:par>
                                <p:cTn fill="hold" nodeType="afterEffect" presetClass="exit" presetID="1" presetSubtype="0">
                                  <p:stCondLst>
                                    <p:cond delay="0"/>
                                  </p:stCondLst>
                                  <p:childTnLst>
                                    <p:set>
                                      <p:cBhvr>
                                        <p:cTn dur="1" fill="hold">
                                          <p:stCondLst>
                                            <p:cond delay="0"/>
                                          </p:stCondLst>
                                        </p:cTn>
                                        <p:tgtEl>
                                          <p:spTgt spid="21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0"/>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Ablation Study &amp; Robustness</a:t>
            </a:r>
            <a:endParaRPr/>
          </a:p>
        </p:txBody>
      </p:sp>
      <p:sp>
        <p:nvSpPr>
          <p:cNvPr id="217" name="Google Shape;217;p30"/>
          <p:cNvSpPr txBox="1"/>
          <p:nvPr>
            <p:ph idx="1" type="body"/>
          </p:nvPr>
        </p:nvSpPr>
        <p:spPr>
          <a:xfrm>
            <a:off x="721225" y="2395725"/>
            <a:ext cx="4999200" cy="2327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zh-CN" sz="1500"/>
              <a:t>Equation: model is prompted to only give an </a:t>
            </a:r>
            <a:r>
              <a:rPr lang="zh-CN" sz="1500"/>
              <a:t>equation</a:t>
            </a:r>
            <a:r>
              <a:rPr lang="zh-CN" sz="1500"/>
              <a:t> before the final answer</a:t>
            </a:r>
            <a:endParaRPr sz="1500"/>
          </a:p>
          <a:p>
            <a:pPr indent="-323850" lvl="0" marL="457200" rtl="0" algn="l">
              <a:spcBef>
                <a:spcPts val="0"/>
              </a:spcBef>
              <a:spcAft>
                <a:spcPts val="0"/>
              </a:spcAft>
              <a:buSzPts val="1500"/>
              <a:buChar char="●"/>
            </a:pPr>
            <a:r>
              <a:rPr lang="zh-CN" sz="1500"/>
              <a:t>Variable compute: to answer the question whether chain-of-thought improves performance by allowing the model to spend more computation</a:t>
            </a:r>
            <a:endParaRPr sz="1500"/>
          </a:p>
          <a:p>
            <a:pPr indent="-323850" lvl="0" marL="457200" rtl="0" algn="l">
              <a:spcBef>
                <a:spcPts val="0"/>
              </a:spcBef>
              <a:spcAft>
                <a:spcPts val="0"/>
              </a:spcAft>
              <a:buSzPts val="1500"/>
              <a:buChar char="●"/>
            </a:pPr>
            <a:r>
              <a:rPr lang="zh-CN" sz="1500"/>
              <a:t>Reasoning after answer: this suggests that the sequential reasoning in chain-of-thought is useful beyond </a:t>
            </a:r>
            <a:r>
              <a:rPr lang="zh-CN" sz="1500"/>
              <a:t>simply</a:t>
            </a:r>
            <a:r>
              <a:rPr lang="zh-CN" sz="1500"/>
              <a:t> activating knowledge</a:t>
            </a:r>
            <a:endParaRPr sz="1500"/>
          </a:p>
        </p:txBody>
      </p:sp>
      <p:pic>
        <p:nvPicPr>
          <p:cNvPr id="218" name="Google Shape;218;p30"/>
          <p:cNvPicPr preferRelativeResize="0"/>
          <p:nvPr/>
        </p:nvPicPr>
        <p:blipFill>
          <a:blip r:embed="rId3">
            <a:alphaModFix/>
          </a:blip>
          <a:stretch>
            <a:fillRect/>
          </a:stretch>
        </p:blipFill>
        <p:spPr>
          <a:xfrm>
            <a:off x="5935523" y="1076175"/>
            <a:ext cx="2717550" cy="3303150"/>
          </a:xfrm>
          <a:prstGeom prst="rect">
            <a:avLst/>
          </a:prstGeom>
          <a:noFill/>
          <a:ln>
            <a:noFill/>
          </a:ln>
        </p:spPr>
      </p:pic>
      <p:sp>
        <p:nvSpPr>
          <p:cNvPr id="219" name="Google Shape;219;p30"/>
          <p:cNvSpPr txBox="1"/>
          <p:nvPr/>
        </p:nvSpPr>
        <p:spPr>
          <a:xfrm>
            <a:off x="8507300" y="4586125"/>
            <a:ext cx="7020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15</a:t>
            </a:r>
            <a:endParaRPr sz="1500">
              <a:solidFill>
                <a:schemeClr val="accen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1"/>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Ablation Study &amp; Robustness</a:t>
            </a:r>
            <a:endParaRPr/>
          </a:p>
        </p:txBody>
      </p:sp>
      <p:sp>
        <p:nvSpPr>
          <p:cNvPr id="225" name="Google Shape;225;p31"/>
          <p:cNvSpPr txBox="1"/>
          <p:nvPr>
            <p:ph idx="1" type="body"/>
          </p:nvPr>
        </p:nvSpPr>
        <p:spPr>
          <a:xfrm>
            <a:off x="721225" y="2395725"/>
            <a:ext cx="4608000" cy="1983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zh-CN" sz="1500"/>
              <a:t>sensitivity to </a:t>
            </a:r>
            <a:r>
              <a:rPr lang="zh-CN" sz="1500"/>
              <a:t>exemplars</a:t>
            </a:r>
            <a:r>
              <a:rPr lang="zh-CN" sz="1500"/>
              <a:t> is a key consideration for prompting approaches</a:t>
            </a:r>
            <a:endParaRPr sz="1500"/>
          </a:p>
          <a:p>
            <a:pPr indent="-323850" lvl="0" marL="457200" rtl="0" algn="l">
              <a:spcBef>
                <a:spcPts val="0"/>
              </a:spcBef>
              <a:spcAft>
                <a:spcPts val="0"/>
              </a:spcAft>
              <a:buSzPts val="1500"/>
              <a:buChar char="●"/>
            </a:pPr>
            <a:r>
              <a:rPr lang="zh-CN" sz="1500"/>
              <a:t>these experiments show that </a:t>
            </a:r>
            <a:r>
              <a:rPr lang="zh-CN" sz="1500"/>
              <a:t>successfully</a:t>
            </a:r>
            <a:r>
              <a:rPr lang="zh-CN" sz="1500"/>
              <a:t> use of chain of thoughts does not depend on a </a:t>
            </a:r>
            <a:r>
              <a:rPr lang="zh-CN" sz="1500"/>
              <a:t>particular </a:t>
            </a:r>
            <a:r>
              <a:rPr lang="zh-CN" sz="1500"/>
              <a:t>linguistic style or </a:t>
            </a:r>
            <a:r>
              <a:rPr lang="zh-CN" sz="1500"/>
              <a:t>certain exemplars used for in-context learning</a:t>
            </a:r>
            <a:endParaRPr sz="1500"/>
          </a:p>
        </p:txBody>
      </p:sp>
      <p:pic>
        <p:nvPicPr>
          <p:cNvPr id="226" name="Google Shape;226;p31"/>
          <p:cNvPicPr preferRelativeResize="0"/>
          <p:nvPr/>
        </p:nvPicPr>
        <p:blipFill>
          <a:blip r:embed="rId3">
            <a:alphaModFix/>
          </a:blip>
          <a:stretch>
            <a:fillRect/>
          </a:stretch>
        </p:blipFill>
        <p:spPr>
          <a:xfrm>
            <a:off x="5957425" y="1150700"/>
            <a:ext cx="2346800" cy="3228626"/>
          </a:xfrm>
          <a:prstGeom prst="rect">
            <a:avLst/>
          </a:prstGeom>
          <a:noFill/>
          <a:ln>
            <a:noFill/>
          </a:ln>
        </p:spPr>
      </p:pic>
      <p:sp>
        <p:nvSpPr>
          <p:cNvPr id="227" name="Google Shape;227;p31"/>
          <p:cNvSpPr txBox="1"/>
          <p:nvPr/>
        </p:nvSpPr>
        <p:spPr>
          <a:xfrm>
            <a:off x="8507300" y="4586125"/>
            <a:ext cx="5655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16</a:t>
            </a:r>
            <a:endParaRPr sz="1500">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4"/>
          <p:cNvPicPr preferRelativeResize="0"/>
          <p:nvPr/>
        </p:nvPicPr>
        <p:blipFill>
          <a:blip r:embed="rId3">
            <a:alphaModFix/>
          </a:blip>
          <a:stretch>
            <a:fillRect/>
          </a:stretch>
        </p:blipFill>
        <p:spPr>
          <a:xfrm>
            <a:off x="1583425" y="1553550"/>
            <a:ext cx="5977147" cy="2984852"/>
          </a:xfrm>
          <a:prstGeom prst="rect">
            <a:avLst/>
          </a:prstGeom>
          <a:noFill/>
          <a:ln>
            <a:noFill/>
          </a:ln>
        </p:spPr>
      </p:pic>
      <p:sp>
        <p:nvSpPr>
          <p:cNvPr id="93" name="Google Shape;93;p14"/>
          <p:cNvSpPr txBox="1"/>
          <p:nvPr/>
        </p:nvSpPr>
        <p:spPr>
          <a:xfrm>
            <a:off x="8507300" y="4586125"/>
            <a:ext cx="39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a:t>
            </a:r>
            <a:endParaRPr sz="1500">
              <a:solidFill>
                <a:schemeClr val="accen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One Step Further:</a:t>
            </a:r>
            <a:endParaRPr/>
          </a:p>
        </p:txBody>
      </p:sp>
      <p:sp>
        <p:nvSpPr>
          <p:cNvPr id="233" name="Google Shape;233;p3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zh-CN" sz="1500"/>
              <a:t>Wei et al. (2022) first proposed chain of thought </a:t>
            </a:r>
            <a:r>
              <a:rPr lang="zh-CN" sz="1500"/>
              <a:t>prompting, but they only used the greedy decoding strategy.</a:t>
            </a:r>
            <a:endParaRPr sz="1500"/>
          </a:p>
          <a:p>
            <a:pPr indent="-323850" lvl="0" marL="457200" rtl="0" algn="l">
              <a:spcBef>
                <a:spcPts val="0"/>
              </a:spcBef>
              <a:spcAft>
                <a:spcPts val="0"/>
              </a:spcAft>
              <a:buSzPts val="1500"/>
              <a:buChar char="●"/>
            </a:pPr>
            <a:r>
              <a:rPr lang="zh-CN" sz="1500"/>
              <a:t>In Self-Consistency Improves Chain of Thought Reasoning in Language Models (Wang et al., 2022): they introduced a new decoding strategy: </a:t>
            </a:r>
            <a:r>
              <a:rPr b="1" lang="zh-CN" sz="1500"/>
              <a:t>Self-Consistency</a:t>
            </a:r>
            <a:endParaRPr b="1" sz="1500"/>
          </a:p>
          <a:p>
            <a:pPr indent="-323850" lvl="0" marL="457200" rtl="0" algn="l">
              <a:spcBef>
                <a:spcPts val="0"/>
              </a:spcBef>
              <a:spcAft>
                <a:spcPts val="0"/>
              </a:spcAft>
              <a:buSzPts val="1500"/>
              <a:buChar char="●"/>
            </a:pPr>
            <a:r>
              <a:rPr lang="zh-CN" sz="1500"/>
              <a:t>The intuition is: complex reasoning tasks typically admit multiple reasoning paths.</a:t>
            </a:r>
            <a:endParaRPr sz="1500"/>
          </a:p>
        </p:txBody>
      </p:sp>
      <p:sp>
        <p:nvSpPr>
          <p:cNvPr id="234" name="Google Shape;234;p32"/>
          <p:cNvSpPr txBox="1"/>
          <p:nvPr/>
        </p:nvSpPr>
        <p:spPr>
          <a:xfrm>
            <a:off x="8507300" y="4586125"/>
            <a:ext cx="6366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17</a:t>
            </a:r>
            <a:endParaRPr sz="1500">
              <a:solidFill>
                <a:schemeClr val="accen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Self-Consistency</a:t>
            </a:r>
            <a:endParaRPr/>
          </a:p>
        </p:txBody>
      </p:sp>
      <p:sp>
        <p:nvSpPr>
          <p:cNvPr id="240" name="Google Shape;240;p3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23850" lvl="0" marL="457200" rtl="0" algn="l">
              <a:spcBef>
                <a:spcPts val="0"/>
              </a:spcBef>
              <a:spcAft>
                <a:spcPts val="0"/>
              </a:spcAft>
              <a:buSzPts val="1500"/>
              <a:buAutoNum type="arabicPeriod"/>
            </a:pPr>
            <a:r>
              <a:rPr lang="zh-CN" sz="1500"/>
              <a:t>Sample a set of outputs from the language model’s decoder → the set of candidate reasoning path</a:t>
            </a:r>
            <a:endParaRPr sz="1500"/>
          </a:p>
          <a:p>
            <a:pPr indent="-323850" lvl="1" marL="914400" rtl="0" algn="l">
              <a:spcBef>
                <a:spcPts val="0"/>
              </a:spcBef>
              <a:spcAft>
                <a:spcPts val="0"/>
              </a:spcAft>
              <a:buSzPts val="1500"/>
              <a:buChar char="○"/>
            </a:pPr>
            <a:r>
              <a:rPr lang="zh-CN" sz="1500"/>
              <a:t>can use different sampling strategies: temperature sampling, top-k sampling …</a:t>
            </a:r>
            <a:endParaRPr sz="1500"/>
          </a:p>
          <a:p>
            <a:pPr indent="-323850" lvl="0" marL="457200" rtl="0" algn="l">
              <a:spcBef>
                <a:spcPts val="0"/>
              </a:spcBef>
              <a:spcAft>
                <a:spcPts val="0"/>
              </a:spcAft>
              <a:buSzPts val="1500"/>
              <a:buAutoNum type="arabicPeriod"/>
            </a:pPr>
            <a:r>
              <a:rPr lang="zh-CN" sz="1500"/>
              <a:t>applies marginalization over all  the reasoning paths by taking a majority vote over the answers arrived from the paths</a:t>
            </a:r>
            <a:endParaRPr sz="1500"/>
          </a:p>
          <a:p>
            <a:pPr indent="0" lvl="0" marL="0" rtl="0" algn="l">
              <a:spcBef>
                <a:spcPts val="1200"/>
              </a:spcBef>
              <a:spcAft>
                <a:spcPts val="0"/>
              </a:spcAft>
              <a:buNone/>
            </a:pPr>
            <a:r>
              <a:rPr lang="zh-CN" sz="1500"/>
              <a:t>Specifically:</a:t>
            </a:r>
            <a:endParaRPr sz="1500"/>
          </a:p>
          <a:p>
            <a:pPr indent="-323850" lvl="0" marL="457200" rtl="0" algn="l">
              <a:spcBef>
                <a:spcPts val="1200"/>
              </a:spcBef>
              <a:spcAft>
                <a:spcPts val="0"/>
              </a:spcAft>
              <a:buSzPts val="1500"/>
              <a:buChar char="●"/>
            </a:pPr>
            <a:r>
              <a:rPr lang="zh-CN" sz="1500"/>
              <a:t>sample multiple                  → take a majority vote over        (the most consistent answer)</a:t>
            </a:r>
            <a:endParaRPr sz="1500"/>
          </a:p>
        </p:txBody>
      </p:sp>
      <p:pic>
        <p:nvPicPr>
          <p:cNvPr id="241" name="Google Shape;241;p33"/>
          <p:cNvPicPr preferRelativeResize="0"/>
          <p:nvPr/>
        </p:nvPicPr>
        <p:blipFill>
          <a:blip r:embed="rId3">
            <a:alphaModFix/>
          </a:blip>
          <a:stretch>
            <a:fillRect/>
          </a:stretch>
        </p:blipFill>
        <p:spPr>
          <a:xfrm>
            <a:off x="2629350" y="3921988"/>
            <a:ext cx="551650" cy="217175"/>
          </a:xfrm>
          <a:prstGeom prst="rect">
            <a:avLst/>
          </a:prstGeom>
          <a:noFill/>
          <a:ln>
            <a:noFill/>
          </a:ln>
        </p:spPr>
      </p:pic>
      <p:pic>
        <p:nvPicPr>
          <p:cNvPr id="242" name="Google Shape;242;p33"/>
          <p:cNvPicPr preferRelativeResize="0"/>
          <p:nvPr/>
        </p:nvPicPr>
        <p:blipFill>
          <a:blip r:embed="rId4">
            <a:alphaModFix/>
          </a:blip>
          <a:stretch>
            <a:fillRect/>
          </a:stretch>
        </p:blipFill>
        <p:spPr>
          <a:xfrm>
            <a:off x="5613225" y="3979350"/>
            <a:ext cx="174650" cy="145575"/>
          </a:xfrm>
          <a:prstGeom prst="rect">
            <a:avLst/>
          </a:prstGeom>
          <a:noFill/>
          <a:ln>
            <a:noFill/>
          </a:ln>
        </p:spPr>
      </p:pic>
      <p:sp>
        <p:nvSpPr>
          <p:cNvPr id="243" name="Google Shape;243;p33"/>
          <p:cNvSpPr txBox="1"/>
          <p:nvPr/>
        </p:nvSpPr>
        <p:spPr>
          <a:xfrm>
            <a:off x="8507300" y="4586125"/>
            <a:ext cx="7155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18</a:t>
            </a:r>
            <a:endParaRPr sz="1500">
              <a:solidFill>
                <a:schemeClr val="accent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Self-Consistency</a:t>
            </a:r>
            <a:endParaRPr/>
          </a:p>
        </p:txBody>
      </p:sp>
      <p:pic>
        <p:nvPicPr>
          <p:cNvPr id="249" name="Google Shape;249;p34"/>
          <p:cNvPicPr preferRelativeResize="0"/>
          <p:nvPr/>
        </p:nvPicPr>
        <p:blipFill>
          <a:blip r:embed="rId3">
            <a:alphaModFix/>
          </a:blip>
          <a:stretch>
            <a:fillRect/>
          </a:stretch>
        </p:blipFill>
        <p:spPr>
          <a:xfrm>
            <a:off x="1374838" y="1853850"/>
            <a:ext cx="6394327" cy="2984852"/>
          </a:xfrm>
          <a:prstGeom prst="rect">
            <a:avLst/>
          </a:prstGeom>
          <a:noFill/>
          <a:ln>
            <a:noFill/>
          </a:ln>
        </p:spPr>
      </p:pic>
      <p:sp>
        <p:nvSpPr>
          <p:cNvPr id="250" name="Google Shape;250;p34"/>
          <p:cNvSpPr txBox="1"/>
          <p:nvPr/>
        </p:nvSpPr>
        <p:spPr>
          <a:xfrm>
            <a:off x="8507300" y="4586125"/>
            <a:ext cx="6366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19</a:t>
            </a:r>
            <a:endParaRPr sz="1500">
              <a:solidFill>
                <a:schemeClr val="accent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Experiments Details</a:t>
            </a:r>
            <a:endParaRPr/>
          </a:p>
        </p:txBody>
      </p:sp>
      <p:sp>
        <p:nvSpPr>
          <p:cNvPr id="256" name="Google Shape;256;p3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zh-CN" sz="1500"/>
              <a:t>Datasets and Tasks: Arithmetic, Commonsense, and Symbolic reasoning (the same two toy tasks)</a:t>
            </a:r>
            <a:endParaRPr sz="1500"/>
          </a:p>
          <a:p>
            <a:pPr indent="-323850" lvl="0" marL="457200" rtl="0" algn="l">
              <a:spcBef>
                <a:spcPts val="0"/>
              </a:spcBef>
              <a:spcAft>
                <a:spcPts val="0"/>
              </a:spcAft>
              <a:buSzPts val="1500"/>
              <a:buChar char="●"/>
            </a:pPr>
            <a:r>
              <a:rPr lang="zh-CN" sz="1500"/>
              <a:t>Language</a:t>
            </a:r>
            <a:r>
              <a:rPr lang="zh-CN" sz="1500"/>
              <a:t> Models: UL2, GPT-3, LaMDA, PaLM</a:t>
            </a:r>
            <a:endParaRPr sz="1500"/>
          </a:p>
          <a:p>
            <a:pPr indent="-323850" lvl="0" marL="457200" rtl="0" algn="l">
              <a:spcBef>
                <a:spcPts val="0"/>
              </a:spcBef>
              <a:spcAft>
                <a:spcPts val="0"/>
              </a:spcAft>
              <a:buSzPts val="1500"/>
              <a:buChar char="●"/>
            </a:pPr>
            <a:r>
              <a:rPr lang="zh-CN" sz="1500"/>
              <a:t>Sampling Scheme: temperature sampling and top-k sampling</a:t>
            </a:r>
            <a:endParaRPr sz="1500"/>
          </a:p>
        </p:txBody>
      </p:sp>
      <p:sp>
        <p:nvSpPr>
          <p:cNvPr id="257" name="Google Shape;257;p35"/>
          <p:cNvSpPr txBox="1"/>
          <p:nvPr/>
        </p:nvSpPr>
        <p:spPr>
          <a:xfrm>
            <a:off x="8507300" y="4586125"/>
            <a:ext cx="6366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20</a:t>
            </a:r>
            <a:endParaRPr sz="1500">
              <a:solidFill>
                <a:schemeClr val="accent1"/>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6"/>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Main Results</a:t>
            </a:r>
            <a:endParaRPr/>
          </a:p>
        </p:txBody>
      </p:sp>
      <p:pic>
        <p:nvPicPr>
          <p:cNvPr id="263" name="Google Shape;263;p36"/>
          <p:cNvPicPr preferRelativeResize="0"/>
          <p:nvPr/>
        </p:nvPicPr>
        <p:blipFill>
          <a:blip r:embed="rId3">
            <a:alphaModFix/>
          </a:blip>
          <a:stretch>
            <a:fillRect/>
          </a:stretch>
        </p:blipFill>
        <p:spPr>
          <a:xfrm>
            <a:off x="1272076" y="1918925"/>
            <a:ext cx="6599851" cy="2720975"/>
          </a:xfrm>
          <a:prstGeom prst="rect">
            <a:avLst/>
          </a:prstGeom>
          <a:noFill/>
          <a:ln>
            <a:noFill/>
          </a:ln>
        </p:spPr>
      </p:pic>
      <p:sp>
        <p:nvSpPr>
          <p:cNvPr id="264" name="Google Shape;264;p36"/>
          <p:cNvSpPr txBox="1"/>
          <p:nvPr/>
        </p:nvSpPr>
        <p:spPr>
          <a:xfrm>
            <a:off x="8507300" y="4586125"/>
            <a:ext cx="6366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21</a:t>
            </a:r>
            <a:endParaRPr sz="1500">
              <a:solidFill>
                <a:schemeClr val="accent1"/>
              </a:solidFill>
              <a:latin typeface="Lato"/>
              <a:ea typeface="Lato"/>
              <a:cs typeface="Lato"/>
              <a:sym typeface="Lato"/>
            </a:endParaRPr>
          </a:p>
        </p:txBody>
      </p:sp>
      <p:sp>
        <p:nvSpPr>
          <p:cNvPr id="265" name="Google Shape;265;p36"/>
          <p:cNvSpPr txBox="1"/>
          <p:nvPr/>
        </p:nvSpPr>
        <p:spPr>
          <a:xfrm>
            <a:off x="3396600" y="1409550"/>
            <a:ext cx="23508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Raleway SemiBold"/>
                <a:ea typeface="Raleway SemiBold"/>
                <a:cs typeface="Raleway SemiBold"/>
                <a:sym typeface="Raleway SemiBold"/>
              </a:rPr>
              <a:t>Math word Problems</a:t>
            </a:r>
            <a:endParaRPr sz="1500">
              <a:solidFill>
                <a:schemeClr val="accent1"/>
              </a:solidFill>
              <a:latin typeface="Raleway SemiBold"/>
              <a:ea typeface="Raleway SemiBold"/>
              <a:cs typeface="Raleway SemiBold"/>
              <a:sym typeface="Raleway SemiBo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Main Results</a:t>
            </a:r>
            <a:endParaRPr/>
          </a:p>
        </p:txBody>
      </p:sp>
      <p:pic>
        <p:nvPicPr>
          <p:cNvPr id="271" name="Google Shape;271;p37"/>
          <p:cNvPicPr preferRelativeResize="0"/>
          <p:nvPr/>
        </p:nvPicPr>
        <p:blipFill>
          <a:blip r:embed="rId3">
            <a:alphaModFix/>
          </a:blip>
          <a:stretch>
            <a:fillRect/>
          </a:stretch>
        </p:blipFill>
        <p:spPr>
          <a:xfrm>
            <a:off x="1257875" y="1900050"/>
            <a:ext cx="6628251" cy="2714200"/>
          </a:xfrm>
          <a:prstGeom prst="rect">
            <a:avLst/>
          </a:prstGeom>
          <a:noFill/>
          <a:ln>
            <a:noFill/>
          </a:ln>
        </p:spPr>
      </p:pic>
      <p:sp>
        <p:nvSpPr>
          <p:cNvPr id="272" name="Google Shape;272;p37"/>
          <p:cNvSpPr txBox="1"/>
          <p:nvPr/>
        </p:nvSpPr>
        <p:spPr>
          <a:xfrm>
            <a:off x="8507300" y="4586125"/>
            <a:ext cx="7701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22</a:t>
            </a:r>
            <a:endParaRPr sz="1500">
              <a:solidFill>
                <a:schemeClr val="accent1"/>
              </a:solidFill>
              <a:latin typeface="Lato"/>
              <a:ea typeface="Lato"/>
              <a:cs typeface="Lato"/>
              <a:sym typeface="Lato"/>
            </a:endParaRPr>
          </a:p>
        </p:txBody>
      </p:sp>
      <p:sp>
        <p:nvSpPr>
          <p:cNvPr id="273" name="Google Shape;273;p37"/>
          <p:cNvSpPr txBox="1"/>
          <p:nvPr/>
        </p:nvSpPr>
        <p:spPr>
          <a:xfrm>
            <a:off x="3396600" y="1399475"/>
            <a:ext cx="46731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Raleway SemiBold"/>
                <a:ea typeface="Raleway SemiBold"/>
                <a:cs typeface="Raleway SemiBold"/>
                <a:sym typeface="Raleway SemiBold"/>
              </a:rPr>
              <a:t>Commonsense Reasoning Tasks</a:t>
            </a:r>
            <a:endParaRPr sz="1500">
              <a:solidFill>
                <a:schemeClr val="accent1"/>
              </a:solidFill>
              <a:latin typeface="Raleway SemiBold"/>
              <a:ea typeface="Raleway SemiBold"/>
              <a:cs typeface="Raleway SemiBold"/>
              <a:sym typeface="Raleway SemiBo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8"/>
          <p:cNvSpPr txBox="1"/>
          <p:nvPr>
            <p:ph type="title"/>
          </p:nvPr>
        </p:nvSpPr>
        <p:spPr>
          <a:xfrm>
            <a:off x="730000" y="1318650"/>
            <a:ext cx="7059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Number of Reasoning Paths</a:t>
            </a:r>
            <a:endParaRPr/>
          </a:p>
        </p:txBody>
      </p:sp>
      <p:pic>
        <p:nvPicPr>
          <p:cNvPr id="279" name="Google Shape;279;p38"/>
          <p:cNvPicPr preferRelativeResize="0"/>
          <p:nvPr/>
        </p:nvPicPr>
        <p:blipFill>
          <a:blip r:embed="rId3">
            <a:alphaModFix/>
          </a:blip>
          <a:stretch>
            <a:fillRect/>
          </a:stretch>
        </p:blipFill>
        <p:spPr>
          <a:xfrm>
            <a:off x="551745" y="2442800"/>
            <a:ext cx="8040530" cy="1381500"/>
          </a:xfrm>
          <a:prstGeom prst="rect">
            <a:avLst/>
          </a:prstGeom>
          <a:noFill/>
          <a:ln>
            <a:noFill/>
          </a:ln>
        </p:spPr>
      </p:pic>
      <p:sp>
        <p:nvSpPr>
          <p:cNvPr id="280" name="Google Shape;280;p38"/>
          <p:cNvSpPr txBox="1"/>
          <p:nvPr/>
        </p:nvSpPr>
        <p:spPr>
          <a:xfrm>
            <a:off x="730000" y="4224950"/>
            <a:ext cx="5366100" cy="36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300">
                <a:solidFill>
                  <a:schemeClr val="accent1"/>
                </a:solidFill>
                <a:latin typeface="Lato"/>
                <a:ea typeface="Lato"/>
                <a:cs typeface="Lato"/>
                <a:sym typeface="Lato"/>
              </a:rPr>
              <a:t>Language model here is LaMDA-137B</a:t>
            </a:r>
            <a:endParaRPr sz="1300">
              <a:solidFill>
                <a:schemeClr val="accent1"/>
              </a:solidFill>
              <a:latin typeface="Lato"/>
              <a:ea typeface="Lato"/>
              <a:cs typeface="Lato"/>
              <a:sym typeface="Lato"/>
            </a:endParaRPr>
          </a:p>
        </p:txBody>
      </p:sp>
      <p:sp>
        <p:nvSpPr>
          <p:cNvPr id="281" name="Google Shape;281;p38"/>
          <p:cNvSpPr txBox="1"/>
          <p:nvPr/>
        </p:nvSpPr>
        <p:spPr>
          <a:xfrm>
            <a:off x="8507300" y="4586125"/>
            <a:ext cx="6366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23</a:t>
            </a:r>
            <a:endParaRPr sz="1500">
              <a:solidFill>
                <a:schemeClr val="accent1"/>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Comparison to other approaches</a:t>
            </a:r>
            <a:endParaRPr sz="2266"/>
          </a:p>
        </p:txBody>
      </p:sp>
      <p:pic>
        <p:nvPicPr>
          <p:cNvPr id="287" name="Google Shape;287;p39"/>
          <p:cNvPicPr preferRelativeResize="0"/>
          <p:nvPr/>
        </p:nvPicPr>
        <p:blipFill>
          <a:blip r:embed="rId3">
            <a:alphaModFix/>
          </a:blip>
          <a:stretch>
            <a:fillRect/>
          </a:stretch>
        </p:blipFill>
        <p:spPr>
          <a:xfrm>
            <a:off x="386425" y="2655975"/>
            <a:ext cx="8371149" cy="1843450"/>
          </a:xfrm>
          <a:prstGeom prst="rect">
            <a:avLst/>
          </a:prstGeom>
          <a:noFill/>
          <a:ln>
            <a:noFill/>
          </a:ln>
        </p:spPr>
      </p:pic>
      <p:sp>
        <p:nvSpPr>
          <p:cNvPr id="288" name="Google Shape;288;p39"/>
          <p:cNvSpPr txBox="1"/>
          <p:nvPr/>
        </p:nvSpPr>
        <p:spPr>
          <a:xfrm>
            <a:off x="729450" y="1933300"/>
            <a:ext cx="4951200" cy="34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700">
                <a:solidFill>
                  <a:schemeClr val="accent1"/>
                </a:solidFill>
                <a:latin typeface="Raleway Medium"/>
                <a:ea typeface="Raleway Medium"/>
                <a:cs typeface="Raleway Medium"/>
                <a:sym typeface="Raleway Medium"/>
              </a:rPr>
              <a:t>Sample and Rank</a:t>
            </a:r>
            <a:endParaRPr sz="1700">
              <a:solidFill>
                <a:schemeClr val="accent1"/>
              </a:solidFill>
              <a:latin typeface="Raleway Medium"/>
              <a:ea typeface="Raleway Medium"/>
              <a:cs typeface="Raleway Medium"/>
              <a:sym typeface="Raleway Medium"/>
            </a:endParaRPr>
          </a:p>
        </p:txBody>
      </p:sp>
      <p:sp>
        <p:nvSpPr>
          <p:cNvPr id="289" name="Google Shape;289;p39"/>
          <p:cNvSpPr txBox="1"/>
          <p:nvPr/>
        </p:nvSpPr>
        <p:spPr>
          <a:xfrm>
            <a:off x="8507300" y="4586125"/>
            <a:ext cx="7839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24</a:t>
            </a:r>
            <a:endParaRPr sz="1500">
              <a:solidFill>
                <a:schemeClr val="accent1"/>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Comparison to other approaches</a:t>
            </a:r>
            <a:endParaRPr sz="2266"/>
          </a:p>
        </p:txBody>
      </p:sp>
      <p:sp>
        <p:nvSpPr>
          <p:cNvPr id="295" name="Google Shape;295;p40"/>
          <p:cNvSpPr txBox="1"/>
          <p:nvPr/>
        </p:nvSpPr>
        <p:spPr>
          <a:xfrm>
            <a:off x="729450" y="1933300"/>
            <a:ext cx="4951200" cy="34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700">
                <a:solidFill>
                  <a:schemeClr val="accent1"/>
                </a:solidFill>
                <a:latin typeface="Raleway Medium"/>
                <a:ea typeface="Raleway Medium"/>
                <a:cs typeface="Raleway Medium"/>
                <a:sym typeface="Raleway Medium"/>
              </a:rPr>
              <a:t>Beam Search</a:t>
            </a:r>
            <a:endParaRPr sz="1700">
              <a:solidFill>
                <a:schemeClr val="accent1"/>
              </a:solidFill>
              <a:latin typeface="Raleway Medium"/>
              <a:ea typeface="Raleway Medium"/>
              <a:cs typeface="Raleway Medium"/>
              <a:sym typeface="Raleway Medium"/>
            </a:endParaRPr>
          </a:p>
        </p:txBody>
      </p:sp>
      <p:pic>
        <p:nvPicPr>
          <p:cNvPr id="296" name="Google Shape;296;p40"/>
          <p:cNvPicPr preferRelativeResize="0"/>
          <p:nvPr/>
        </p:nvPicPr>
        <p:blipFill>
          <a:blip r:embed="rId3">
            <a:alphaModFix/>
          </a:blip>
          <a:stretch>
            <a:fillRect/>
          </a:stretch>
        </p:blipFill>
        <p:spPr>
          <a:xfrm>
            <a:off x="913650" y="2525573"/>
            <a:ext cx="7316700" cy="1932800"/>
          </a:xfrm>
          <a:prstGeom prst="rect">
            <a:avLst/>
          </a:prstGeom>
          <a:noFill/>
          <a:ln>
            <a:noFill/>
          </a:ln>
        </p:spPr>
      </p:pic>
      <p:sp>
        <p:nvSpPr>
          <p:cNvPr id="297" name="Google Shape;297;p40"/>
          <p:cNvSpPr txBox="1"/>
          <p:nvPr/>
        </p:nvSpPr>
        <p:spPr>
          <a:xfrm>
            <a:off x="8507300" y="4586125"/>
            <a:ext cx="538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25</a:t>
            </a:r>
            <a:endParaRPr sz="1500">
              <a:solidFill>
                <a:schemeClr val="accent1"/>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Comparison to other approaches</a:t>
            </a:r>
            <a:endParaRPr sz="2266"/>
          </a:p>
        </p:txBody>
      </p:sp>
      <p:sp>
        <p:nvSpPr>
          <p:cNvPr id="303" name="Google Shape;303;p41"/>
          <p:cNvSpPr txBox="1"/>
          <p:nvPr/>
        </p:nvSpPr>
        <p:spPr>
          <a:xfrm>
            <a:off x="729450" y="1933300"/>
            <a:ext cx="4951200" cy="34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700">
                <a:solidFill>
                  <a:schemeClr val="accent1"/>
                </a:solidFill>
                <a:latin typeface="Raleway Medium"/>
                <a:ea typeface="Raleway Medium"/>
                <a:cs typeface="Raleway Medium"/>
                <a:sym typeface="Raleway Medium"/>
              </a:rPr>
              <a:t>Ensemble</a:t>
            </a:r>
            <a:endParaRPr sz="1700">
              <a:solidFill>
                <a:schemeClr val="accent1"/>
              </a:solidFill>
              <a:latin typeface="Raleway Medium"/>
              <a:ea typeface="Raleway Medium"/>
              <a:cs typeface="Raleway Medium"/>
              <a:sym typeface="Raleway Medium"/>
            </a:endParaRPr>
          </a:p>
        </p:txBody>
      </p:sp>
      <p:pic>
        <p:nvPicPr>
          <p:cNvPr id="304" name="Google Shape;304;p41"/>
          <p:cNvPicPr preferRelativeResize="0"/>
          <p:nvPr/>
        </p:nvPicPr>
        <p:blipFill>
          <a:blip r:embed="rId3">
            <a:alphaModFix/>
          </a:blip>
          <a:stretch>
            <a:fillRect/>
          </a:stretch>
        </p:blipFill>
        <p:spPr>
          <a:xfrm>
            <a:off x="1052175" y="2713424"/>
            <a:ext cx="7043226" cy="1389400"/>
          </a:xfrm>
          <a:prstGeom prst="rect">
            <a:avLst/>
          </a:prstGeom>
          <a:noFill/>
          <a:ln>
            <a:noFill/>
          </a:ln>
        </p:spPr>
      </p:pic>
      <p:sp>
        <p:nvSpPr>
          <p:cNvPr id="305" name="Google Shape;305;p41"/>
          <p:cNvSpPr txBox="1"/>
          <p:nvPr/>
        </p:nvSpPr>
        <p:spPr>
          <a:xfrm>
            <a:off x="8507300" y="4586125"/>
            <a:ext cx="6366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26</a:t>
            </a:r>
            <a:endParaRPr sz="1500">
              <a:solidFill>
                <a:schemeClr val="accen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What is Chain-of-Thought:</a:t>
            </a:r>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zh-CN" sz="1500"/>
              <a:t>a coherent series of intermediate reasoning steps that leads to the final answer for a problem</a:t>
            </a:r>
            <a:endParaRPr sz="1500"/>
          </a:p>
          <a:p>
            <a:pPr indent="-323850" lvl="0" marL="457200" rtl="0" algn="l">
              <a:spcBef>
                <a:spcPts val="0"/>
              </a:spcBef>
              <a:spcAft>
                <a:spcPts val="0"/>
              </a:spcAft>
              <a:buSzPts val="1500"/>
              <a:buChar char="●"/>
            </a:pPr>
            <a:r>
              <a:rPr lang="zh-CN" sz="1500"/>
              <a:t>Ex. </a:t>
            </a:r>
            <a:endParaRPr sz="1500"/>
          </a:p>
          <a:p>
            <a:pPr indent="-323850" lvl="1" marL="914400" rtl="0" algn="l">
              <a:spcBef>
                <a:spcPts val="0"/>
              </a:spcBef>
              <a:spcAft>
                <a:spcPts val="0"/>
              </a:spcAft>
              <a:buSzPts val="1500"/>
              <a:buChar char="○"/>
            </a:pPr>
            <a:r>
              <a:rPr lang="zh-CN" sz="1500"/>
              <a:t>math word problems: </a:t>
            </a:r>
            <a:r>
              <a:rPr i="1" lang="zh-CN" sz="1500"/>
              <a:t>originally, she had …, her sister had …. So in total …. After spending …, they had …. Hence the answer is …</a:t>
            </a:r>
            <a:endParaRPr i="1" sz="1500"/>
          </a:p>
          <a:p>
            <a:pPr indent="-323850" lvl="1" marL="914400" rtl="0" algn="l">
              <a:spcBef>
                <a:spcPts val="0"/>
              </a:spcBef>
              <a:spcAft>
                <a:spcPts val="0"/>
              </a:spcAft>
              <a:buSzPts val="1500"/>
              <a:buChar char="○"/>
            </a:pPr>
            <a:r>
              <a:rPr lang="zh-CN" sz="1500"/>
              <a:t>commonsense reasoning: Yes or No: Would a pear sink in water? </a:t>
            </a:r>
            <a:r>
              <a:rPr i="1" lang="zh-CN" sz="1500"/>
              <a:t>density of a pear is about 0.6 g/cm³, which is less than water. Objects less dense than water float. Thus a pear would float. So the answer is no.</a:t>
            </a:r>
            <a:endParaRPr i="1" sz="1500"/>
          </a:p>
        </p:txBody>
      </p:sp>
      <p:sp>
        <p:nvSpPr>
          <p:cNvPr id="100" name="Google Shape;100;p15"/>
          <p:cNvSpPr txBox="1"/>
          <p:nvPr/>
        </p:nvSpPr>
        <p:spPr>
          <a:xfrm>
            <a:off x="8507300" y="4586125"/>
            <a:ext cx="39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a:t>
            </a:r>
            <a:endParaRPr sz="1500">
              <a:solidFill>
                <a:schemeClr val="accent1"/>
              </a:solidFill>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Robustness</a:t>
            </a:r>
            <a:endParaRPr sz="2266"/>
          </a:p>
        </p:txBody>
      </p:sp>
      <p:pic>
        <p:nvPicPr>
          <p:cNvPr id="311" name="Google Shape;311;p42"/>
          <p:cNvPicPr preferRelativeResize="0"/>
          <p:nvPr/>
        </p:nvPicPr>
        <p:blipFill>
          <a:blip r:embed="rId3">
            <a:alphaModFix/>
          </a:blip>
          <a:stretch>
            <a:fillRect/>
          </a:stretch>
        </p:blipFill>
        <p:spPr>
          <a:xfrm>
            <a:off x="759926" y="2160674"/>
            <a:ext cx="7624151" cy="2270874"/>
          </a:xfrm>
          <a:prstGeom prst="rect">
            <a:avLst/>
          </a:prstGeom>
          <a:noFill/>
          <a:ln>
            <a:noFill/>
          </a:ln>
        </p:spPr>
      </p:pic>
      <p:sp>
        <p:nvSpPr>
          <p:cNvPr id="312" name="Google Shape;312;p42"/>
          <p:cNvSpPr txBox="1"/>
          <p:nvPr/>
        </p:nvSpPr>
        <p:spPr>
          <a:xfrm>
            <a:off x="8507300" y="4586125"/>
            <a:ext cx="5244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27</a:t>
            </a:r>
            <a:endParaRPr sz="1500">
              <a:solidFill>
                <a:schemeClr val="accent1"/>
              </a:solidFill>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Other Interesting Results</a:t>
            </a:r>
            <a:endParaRPr sz="2266"/>
          </a:p>
        </p:txBody>
      </p:sp>
      <p:pic>
        <p:nvPicPr>
          <p:cNvPr id="318" name="Google Shape;318;p43"/>
          <p:cNvPicPr preferRelativeResize="0"/>
          <p:nvPr/>
        </p:nvPicPr>
        <p:blipFill>
          <a:blip r:embed="rId3">
            <a:alphaModFix/>
          </a:blip>
          <a:stretch>
            <a:fillRect/>
          </a:stretch>
        </p:blipFill>
        <p:spPr>
          <a:xfrm>
            <a:off x="916300" y="2216200"/>
            <a:ext cx="2623725" cy="2180750"/>
          </a:xfrm>
          <a:prstGeom prst="rect">
            <a:avLst/>
          </a:prstGeom>
          <a:noFill/>
          <a:ln>
            <a:noFill/>
          </a:ln>
        </p:spPr>
      </p:pic>
      <p:pic>
        <p:nvPicPr>
          <p:cNvPr id="319" name="Google Shape;319;p43"/>
          <p:cNvPicPr preferRelativeResize="0"/>
          <p:nvPr/>
        </p:nvPicPr>
        <p:blipFill>
          <a:blip r:embed="rId4">
            <a:alphaModFix/>
          </a:blip>
          <a:stretch>
            <a:fillRect/>
          </a:stretch>
        </p:blipFill>
        <p:spPr>
          <a:xfrm>
            <a:off x="4378976" y="2472838"/>
            <a:ext cx="4276873" cy="1667475"/>
          </a:xfrm>
          <a:prstGeom prst="rect">
            <a:avLst/>
          </a:prstGeom>
          <a:noFill/>
          <a:ln>
            <a:noFill/>
          </a:ln>
        </p:spPr>
      </p:pic>
      <p:sp>
        <p:nvSpPr>
          <p:cNvPr id="320" name="Google Shape;320;p43"/>
          <p:cNvSpPr txBox="1"/>
          <p:nvPr/>
        </p:nvSpPr>
        <p:spPr>
          <a:xfrm>
            <a:off x="8507300" y="4586125"/>
            <a:ext cx="5517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28</a:t>
            </a:r>
            <a:endParaRPr sz="1500">
              <a:solidFill>
                <a:schemeClr val="accent1"/>
              </a:solidFill>
              <a:latin typeface="Lato"/>
              <a:ea typeface="Lato"/>
              <a:cs typeface="Lato"/>
              <a:sym typeface="La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Discussion &amp; Limitation</a:t>
            </a:r>
            <a:endParaRPr/>
          </a:p>
        </p:txBody>
      </p:sp>
      <p:sp>
        <p:nvSpPr>
          <p:cNvPr id="326" name="Google Shape;326;p44"/>
          <p:cNvSpPr txBox="1"/>
          <p:nvPr>
            <p:ph idx="1" type="body"/>
          </p:nvPr>
        </p:nvSpPr>
        <p:spPr>
          <a:xfrm>
            <a:off x="729450" y="2078875"/>
            <a:ext cx="7688700" cy="26649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zh-CN" sz="1500"/>
              <a:t>Chain-of-thought highly depends on the inherent abilities of the language models</a:t>
            </a:r>
            <a:endParaRPr sz="1500"/>
          </a:p>
          <a:p>
            <a:pPr indent="-323850" lvl="1" marL="914400" rtl="0" algn="l">
              <a:spcBef>
                <a:spcPts val="0"/>
              </a:spcBef>
              <a:spcAft>
                <a:spcPts val="0"/>
              </a:spcAft>
              <a:buSzPts val="1500"/>
              <a:buChar char="○"/>
            </a:pPr>
            <a:r>
              <a:rPr lang="zh-CN" sz="1500"/>
              <a:t>all results suggest that chain-of-thought generally works better on larger models</a:t>
            </a:r>
            <a:endParaRPr sz="1500"/>
          </a:p>
          <a:p>
            <a:pPr indent="-323850" lvl="1" marL="914400" rtl="0" algn="l">
              <a:spcBef>
                <a:spcPts val="0"/>
              </a:spcBef>
              <a:spcAft>
                <a:spcPts val="0"/>
              </a:spcAft>
              <a:buSzPts val="1500"/>
              <a:buChar char="○"/>
            </a:pPr>
            <a:r>
              <a:rPr lang="zh-CN" sz="1500"/>
              <a:t>this also questions the practical value of chain-of-thought since its success only emerges at large model scales (and self-consistency only makes it more computationally costly)</a:t>
            </a:r>
            <a:endParaRPr sz="1500"/>
          </a:p>
          <a:p>
            <a:pPr indent="-323850" lvl="0" marL="457200" rtl="0" algn="l">
              <a:spcBef>
                <a:spcPts val="0"/>
              </a:spcBef>
              <a:spcAft>
                <a:spcPts val="0"/>
              </a:spcAft>
              <a:buSzPts val="1500"/>
              <a:buChar char="●"/>
            </a:pPr>
            <a:r>
              <a:rPr lang="zh-CN" sz="1500"/>
              <a:t>A more subtle and interesting point: chain-of-thought emulates the thought processes of human, but it does not answer whether the neural network is “reasoning”</a:t>
            </a:r>
            <a:endParaRPr sz="1500"/>
          </a:p>
        </p:txBody>
      </p:sp>
      <p:sp>
        <p:nvSpPr>
          <p:cNvPr id="327" name="Google Shape;327;p44"/>
          <p:cNvSpPr txBox="1"/>
          <p:nvPr/>
        </p:nvSpPr>
        <p:spPr>
          <a:xfrm>
            <a:off x="8507300" y="4586125"/>
            <a:ext cx="5244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29</a:t>
            </a:r>
            <a:endParaRPr sz="1500">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Chain-of-Thought Prompting</a:t>
            </a:r>
            <a:endParaRPr/>
          </a:p>
        </p:txBody>
      </p:sp>
      <p:sp>
        <p:nvSpPr>
          <p:cNvPr id="106" name="Google Shape;106;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sz="1500"/>
              <a:t>Prior Works on giving language models the ability to generate natural language intermediate steps:</a:t>
            </a:r>
            <a:endParaRPr sz="1500"/>
          </a:p>
          <a:p>
            <a:pPr indent="-323850" lvl="0" marL="457200" rtl="0" algn="l">
              <a:spcBef>
                <a:spcPts val="1200"/>
              </a:spcBef>
              <a:spcAft>
                <a:spcPts val="0"/>
              </a:spcAft>
              <a:buSzPts val="1500"/>
              <a:buChar char="●"/>
            </a:pPr>
            <a:r>
              <a:rPr lang="zh-CN" sz="1500"/>
              <a:t>training from scratch</a:t>
            </a:r>
            <a:endParaRPr sz="1500"/>
          </a:p>
          <a:p>
            <a:pPr indent="-323850" lvl="0" marL="457200" rtl="0" algn="l">
              <a:spcBef>
                <a:spcPts val="0"/>
              </a:spcBef>
              <a:spcAft>
                <a:spcPts val="0"/>
              </a:spcAft>
              <a:buSzPts val="1500"/>
              <a:buChar char="●"/>
            </a:pPr>
            <a:r>
              <a:rPr lang="zh-CN" sz="1500"/>
              <a:t>finetuning a pretrained model</a:t>
            </a:r>
            <a:endParaRPr sz="1500"/>
          </a:p>
          <a:p>
            <a:pPr indent="0" lvl="0" marL="0" rtl="0" algn="l">
              <a:spcBef>
                <a:spcPts val="1200"/>
              </a:spcBef>
              <a:spcAft>
                <a:spcPts val="1200"/>
              </a:spcAft>
              <a:buNone/>
            </a:pPr>
            <a:r>
              <a:rPr lang="zh-CN" sz="1500"/>
              <a:t>They are computationally inefficient and it is costly to create a large set of high quality rationales for training.</a:t>
            </a:r>
            <a:endParaRPr sz="1500"/>
          </a:p>
        </p:txBody>
      </p:sp>
      <p:sp>
        <p:nvSpPr>
          <p:cNvPr id="107" name="Google Shape;107;p16"/>
          <p:cNvSpPr txBox="1"/>
          <p:nvPr/>
        </p:nvSpPr>
        <p:spPr>
          <a:xfrm>
            <a:off x="8507300" y="4586125"/>
            <a:ext cx="39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3</a:t>
            </a:r>
            <a:endParaRPr sz="1500">
              <a:solidFill>
                <a:schemeClr val="accen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Chain-of-Thought Prompting</a:t>
            </a:r>
            <a:endParaRPr/>
          </a:p>
          <a:p>
            <a:pPr indent="0" lvl="0" marL="0" rtl="0" algn="l">
              <a:spcBef>
                <a:spcPts val="0"/>
              </a:spcBef>
              <a:spcAft>
                <a:spcPts val="0"/>
              </a:spcAft>
              <a:buNone/>
            </a:pPr>
            <a:r>
              <a:t/>
            </a:r>
            <a:endParaRPr/>
          </a:p>
        </p:txBody>
      </p:sp>
      <p:sp>
        <p:nvSpPr>
          <p:cNvPr id="113" name="Google Shape;113;p17"/>
          <p:cNvSpPr txBox="1"/>
          <p:nvPr>
            <p:ph idx="1" type="body"/>
          </p:nvPr>
        </p:nvSpPr>
        <p:spPr>
          <a:xfrm>
            <a:off x="729450" y="2078875"/>
            <a:ext cx="7688700" cy="263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sz="1500"/>
              <a:t>But large language models offer the prospect of in-context few-shot learning via prompting.</a:t>
            </a:r>
            <a:endParaRPr sz="1500"/>
          </a:p>
          <a:p>
            <a:pPr indent="0" lvl="0" marL="0" rtl="0" algn="l">
              <a:spcBef>
                <a:spcPts val="1200"/>
              </a:spcBef>
              <a:spcAft>
                <a:spcPts val="0"/>
              </a:spcAft>
              <a:buNone/>
            </a:pPr>
            <a:r>
              <a:rPr lang="zh-CN" sz="1500"/>
              <a:t>Hence, in Chain-of-Thought Prompting Elicits Reasoning in Large Language Models (Wei et. al, 2022):</a:t>
            </a:r>
            <a:endParaRPr sz="1500"/>
          </a:p>
          <a:p>
            <a:pPr indent="-323850" lvl="0" marL="457200" rtl="0" algn="l">
              <a:spcBef>
                <a:spcPts val="1200"/>
              </a:spcBef>
              <a:spcAft>
                <a:spcPts val="0"/>
              </a:spcAft>
              <a:buSzPts val="1500"/>
              <a:buChar char="●"/>
            </a:pPr>
            <a:r>
              <a:rPr lang="zh-CN" sz="1500"/>
              <a:t>designed prompts that consist of triples: &lt;input, </a:t>
            </a:r>
            <a:r>
              <a:rPr i="1" lang="zh-CN" sz="1500"/>
              <a:t>chain-of-thought, </a:t>
            </a:r>
            <a:r>
              <a:rPr lang="zh-CN" sz="1500"/>
              <a:t>output&gt;. </a:t>
            </a:r>
            <a:endParaRPr sz="1500"/>
          </a:p>
          <a:p>
            <a:pPr indent="-323850" lvl="0" marL="457200" rtl="0" algn="l">
              <a:spcBef>
                <a:spcPts val="0"/>
              </a:spcBef>
              <a:spcAft>
                <a:spcPts val="0"/>
              </a:spcAft>
              <a:buSzPts val="1500"/>
              <a:buChar char="●"/>
            </a:pPr>
            <a:r>
              <a:rPr lang="zh-CN" sz="1500"/>
              <a:t>Their empirical results show that, for </a:t>
            </a:r>
            <a:r>
              <a:rPr lang="zh-CN" sz="1500" u="sng"/>
              <a:t>sufficiently large</a:t>
            </a:r>
            <a:r>
              <a:rPr lang="zh-CN" sz="1500"/>
              <a:t> language models, chain-of-though prompting not only outperforms standard prompting, but can also </a:t>
            </a:r>
            <a:r>
              <a:rPr lang="zh-CN" sz="1500"/>
              <a:t>achieve</a:t>
            </a:r>
            <a:r>
              <a:rPr lang="zh-CN" sz="1500"/>
              <a:t> state-of-the-art performance on some benchmarks.</a:t>
            </a:r>
            <a:endParaRPr sz="1500"/>
          </a:p>
        </p:txBody>
      </p:sp>
      <p:sp>
        <p:nvSpPr>
          <p:cNvPr id="114" name="Google Shape;114;p17"/>
          <p:cNvSpPr txBox="1"/>
          <p:nvPr/>
        </p:nvSpPr>
        <p:spPr>
          <a:xfrm>
            <a:off x="8507300" y="4586125"/>
            <a:ext cx="39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4</a:t>
            </a:r>
            <a:endParaRPr sz="1500">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a:t>
            </a:r>
            <a:endParaRPr/>
          </a:p>
        </p:txBody>
      </p:sp>
      <p:sp>
        <p:nvSpPr>
          <p:cNvPr id="120" name="Google Shape;120;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zh-CN" sz="1500"/>
              <a:t>Benchmarks:</a:t>
            </a:r>
            <a:endParaRPr sz="1500"/>
          </a:p>
          <a:p>
            <a:pPr indent="-323850" lvl="1" marL="914400" rtl="0" algn="l">
              <a:spcBef>
                <a:spcPts val="0"/>
              </a:spcBef>
              <a:spcAft>
                <a:spcPts val="0"/>
              </a:spcAft>
              <a:buSzPts val="1500"/>
              <a:buChar char="○"/>
            </a:pPr>
            <a:r>
              <a:rPr lang="zh-CN" sz="1500"/>
              <a:t>Arithmetic: GSM8K, SVAMP, AQuA …</a:t>
            </a:r>
            <a:endParaRPr sz="1500"/>
          </a:p>
          <a:p>
            <a:pPr indent="-323850" lvl="1" marL="914400" rtl="0" algn="l">
              <a:spcBef>
                <a:spcPts val="0"/>
              </a:spcBef>
              <a:spcAft>
                <a:spcPts val="0"/>
              </a:spcAft>
              <a:buSzPts val="1500"/>
              <a:buChar char="○"/>
            </a:pPr>
            <a:r>
              <a:rPr lang="zh-CN" sz="1500"/>
              <a:t>Commonsense: CSQA, StrategyQA …</a:t>
            </a:r>
            <a:endParaRPr sz="1500"/>
          </a:p>
          <a:p>
            <a:pPr indent="-323850" lvl="1" marL="914400" rtl="0" algn="l">
              <a:spcBef>
                <a:spcPts val="0"/>
              </a:spcBef>
              <a:spcAft>
                <a:spcPts val="0"/>
              </a:spcAft>
              <a:buSzPts val="1500"/>
              <a:buChar char="○"/>
            </a:pPr>
            <a:r>
              <a:rPr lang="zh-CN" sz="1500"/>
              <a:t>Symbolic: two toy tasks: last letter concatenation &amp; coin flip</a:t>
            </a:r>
            <a:endParaRPr sz="1500"/>
          </a:p>
        </p:txBody>
      </p:sp>
      <p:sp>
        <p:nvSpPr>
          <p:cNvPr id="121" name="Google Shape;121;p18"/>
          <p:cNvSpPr txBox="1"/>
          <p:nvPr/>
        </p:nvSpPr>
        <p:spPr>
          <a:xfrm>
            <a:off x="8507300" y="4586125"/>
            <a:ext cx="39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5</a:t>
            </a:r>
            <a:endParaRPr sz="1500">
              <a:solidFill>
                <a:schemeClr val="accen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730000" y="1318650"/>
            <a:ext cx="33009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a:t>
            </a:r>
            <a:endParaRPr/>
          </a:p>
          <a:p>
            <a:pPr indent="0" lvl="0" marL="0" rtl="0" algn="l">
              <a:spcBef>
                <a:spcPts val="0"/>
              </a:spcBef>
              <a:spcAft>
                <a:spcPts val="0"/>
              </a:spcAft>
              <a:buNone/>
            </a:pPr>
            <a:r>
              <a:t/>
            </a:r>
            <a:endParaRPr/>
          </a:p>
        </p:txBody>
      </p:sp>
      <p:sp>
        <p:nvSpPr>
          <p:cNvPr id="127" name="Google Shape;127;p19"/>
          <p:cNvSpPr txBox="1"/>
          <p:nvPr/>
        </p:nvSpPr>
        <p:spPr>
          <a:xfrm>
            <a:off x="8507300" y="4586125"/>
            <a:ext cx="39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6</a:t>
            </a:r>
            <a:endParaRPr sz="1500">
              <a:solidFill>
                <a:schemeClr val="accent1"/>
              </a:solidFill>
              <a:latin typeface="Lato"/>
              <a:ea typeface="Lato"/>
              <a:cs typeface="Lato"/>
              <a:sym typeface="Lato"/>
            </a:endParaRPr>
          </a:p>
        </p:txBody>
      </p:sp>
      <p:pic>
        <p:nvPicPr>
          <p:cNvPr id="128" name="Google Shape;128;p19"/>
          <p:cNvPicPr preferRelativeResize="0"/>
          <p:nvPr/>
        </p:nvPicPr>
        <p:blipFill>
          <a:blip r:embed="rId3">
            <a:alphaModFix/>
          </a:blip>
          <a:stretch>
            <a:fillRect/>
          </a:stretch>
        </p:blipFill>
        <p:spPr>
          <a:xfrm>
            <a:off x="1112099" y="2032200"/>
            <a:ext cx="6919799" cy="2318450"/>
          </a:xfrm>
          <a:prstGeom prst="rect">
            <a:avLst/>
          </a:prstGeom>
          <a:noFill/>
          <a:ln>
            <a:noFill/>
          </a:ln>
        </p:spPr>
      </p:pic>
      <p:sp>
        <p:nvSpPr>
          <p:cNvPr id="129" name="Google Shape;129;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 - Ex CoT Prompts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730000" y="1318650"/>
            <a:ext cx="5840100" cy="65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2300"/>
          </a:p>
        </p:txBody>
      </p:sp>
      <p:sp>
        <p:nvSpPr>
          <p:cNvPr id="135" name="Google Shape;135;p20"/>
          <p:cNvSpPr txBox="1"/>
          <p:nvPr/>
        </p:nvSpPr>
        <p:spPr>
          <a:xfrm>
            <a:off x="8507300" y="4586125"/>
            <a:ext cx="39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7</a:t>
            </a:r>
            <a:endParaRPr sz="1500">
              <a:solidFill>
                <a:schemeClr val="accent1"/>
              </a:solidFill>
              <a:latin typeface="Lato"/>
              <a:ea typeface="Lato"/>
              <a:cs typeface="Lato"/>
              <a:sym typeface="Lato"/>
            </a:endParaRPr>
          </a:p>
        </p:txBody>
      </p:sp>
      <p:pic>
        <p:nvPicPr>
          <p:cNvPr id="136" name="Google Shape;136;p20"/>
          <p:cNvPicPr preferRelativeResize="0"/>
          <p:nvPr/>
        </p:nvPicPr>
        <p:blipFill>
          <a:blip r:embed="rId3">
            <a:alphaModFix/>
          </a:blip>
          <a:stretch>
            <a:fillRect/>
          </a:stretch>
        </p:blipFill>
        <p:spPr>
          <a:xfrm>
            <a:off x="1289113" y="2043750"/>
            <a:ext cx="6565777" cy="2363675"/>
          </a:xfrm>
          <a:prstGeom prst="rect">
            <a:avLst/>
          </a:prstGeom>
          <a:noFill/>
          <a:ln>
            <a:noFill/>
          </a:ln>
        </p:spPr>
      </p:pic>
      <p:sp>
        <p:nvSpPr>
          <p:cNvPr id="137" name="Google Shape;137;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 - Ex CoT Prompts</a:t>
            </a:r>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30000" y="1318650"/>
            <a:ext cx="3300900" cy="780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a:t>
            </a:r>
            <a:endParaRPr/>
          </a:p>
          <a:p>
            <a:pPr indent="0" lvl="0" marL="0" rtl="0" algn="l">
              <a:spcBef>
                <a:spcPts val="0"/>
              </a:spcBef>
              <a:spcAft>
                <a:spcPts val="0"/>
              </a:spcAft>
              <a:buNone/>
            </a:pPr>
            <a:r>
              <a:t/>
            </a:r>
            <a:endParaRPr/>
          </a:p>
        </p:txBody>
      </p:sp>
      <p:sp>
        <p:nvSpPr>
          <p:cNvPr id="143" name="Google Shape;143;p21"/>
          <p:cNvSpPr txBox="1"/>
          <p:nvPr/>
        </p:nvSpPr>
        <p:spPr>
          <a:xfrm>
            <a:off x="8507300" y="4586125"/>
            <a:ext cx="391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500">
                <a:solidFill>
                  <a:schemeClr val="accent1"/>
                </a:solidFill>
                <a:latin typeface="Lato"/>
                <a:ea typeface="Lato"/>
                <a:cs typeface="Lato"/>
                <a:sym typeface="Lato"/>
              </a:rPr>
              <a:t>8</a:t>
            </a:r>
            <a:endParaRPr sz="1500">
              <a:solidFill>
                <a:schemeClr val="accent1"/>
              </a:solidFill>
              <a:latin typeface="Lato"/>
              <a:ea typeface="Lato"/>
              <a:cs typeface="Lato"/>
              <a:sym typeface="Lato"/>
            </a:endParaRPr>
          </a:p>
        </p:txBody>
      </p:sp>
      <p:pic>
        <p:nvPicPr>
          <p:cNvPr id="144" name="Google Shape;144;p21"/>
          <p:cNvPicPr preferRelativeResize="0"/>
          <p:nvPr/>
        </p:nvPicPr>
        <p:blipFill>
          <a:blip r:embed="rId3">
            <a:alphaModFix/>
          </a:blip>
          <a:stretch>
            <a:fillRect/>
          </a:stretch>
        </p:blipFill>
        <p:spPr>
          <a:xfrm>
            <a:off x="1144988" y="2308250"/>
            <a:ext cx="6854025" cy="1932950"/>
          </a:xfrm>
          <a:prstGeom prst="rect">
            <a:avLst/>
          </a:prstGeom>
          <a:noFill/>
          <a:ln>
            <a:noFill/>
          </a:ln>
        </p:spPr>
      </p:pic>
      <p:sp>
        <p:nvSpPr>
          <p:cNvPr id="145" name="Google Shape;145;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Experimental Setup - Ex CoT Prompts</a:t>
            </a:r>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